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ppt/tags/tag8.xml" ContentType="application/vnd.openxmlformats-officedocument.presentationml.tags+xml"/>
  <Override PartName="/ppt/notesSlides/notesSlide14.xml" ContentType="application/vnd.openxmlformats-officedocument.presentationml.notesSlide+xml"/>
  <Override PartName="/ppt/tags/tag9.xml" ContentType="application/vnd.openxmlformats-officedocument.presentationml.tags+xml"/>
  <Override PartName="/ppt/notesSlides/notesSlide15.xml" ContentType="application/vnd.openxmlformats-officedocument.presentationml.notesSlide+xml"/>
  <Override PartName="/ppt/tags/tag10.xml" ContentType="application/vnd.openxmlformats-officedocument.presentationml.tags+xml"/>
  <Override PartName="/ppt/notesSlides/notesSlide16.xml" ContentType="application/vnd.openxmlformats-officedocument.presentationml.notesSlide+xml"/>
  <Override PartName="/ppt/tags/tag11.xml" ContentType="application/vnd.openxmlformats-officedocument.presentationml.tags+xml"/>
  <Override PartName="/ppt/notesSlides/notesSlide17.xml" ContentType="application/vnd.openxmlformats-officedocument.presentationml.notesSlide+xml"/>
  <Override PartName="/ppt/tags/tag12.xml" ContentType="application/vnd.openxmlformats-officedocument.presentationml.tags+xml"/>
  <Override PartName="/ppt/notesSlides/notesSlide18.xml" ContentType="application/vnd.openxmlformats-officedocument.presentationml.notesSlide+xml"/>
  <Override PartName="/ppt/tags/tag13.xml" ContentType="application/vnd.openxmlformats-officedocument.presentationml.tags+xml"/>
  <Override PartName="/ppt/notesSlides/notesSlide19.xml" ContentType="application/vnd.openxmlformats-officedocument.presentationml.notesSlide+xml"/>
  <Override PartName="/ppt/tags/tag14.xml" ContentType="application/vnd.openxmlformats-officedocument.presentationml.tags+xml"/>
  <Override PartName="/ppt/notesSlides/notesSlide20.xml" ContentType="application/vnd.openxmlformats-officedocument.presentationml.notesSlide+xml"/>
  <Override PartName="/ppt/tags/tag15.xml" ContentType="application/vnd.openxmlformats-officedocument.presentationml.tags+xml"/>
  <Override PartName="/ppt/notesSlides/notesSlide21.xml" ContentType="application/vnd.openxmlformats-officedocument.presentationml.notesSlide+xml"/>
  <Override PartName="/ppt/tags/tag16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7.xml" ContentType="application/vnd.openxmlformats-officedocument.presentationml.tags+xml"/>
  <Override PartName="/ppt/notesSlides/notesSlide28.xml" ContentType="application/vnd.openxmlformats-officedocument.presentationml.notesSlide+xml"/>
  <Override PartName="/ppt/tags/tag18.xml" ContentType="application/vnd.openxmlformats-officedocument.presentationml.tags+xml"/>
  <Override PartName="/ppt/notesSlides/notesSlide29.xml" ContentType="application/vnd.openxmlformats-officedocument.presentationml.notesSlide+xml"/>
  <Override PartName="/ppt/tags/tag19.xml" ContentType="application/vnd.openxmlformats-officedocument.presentationml.tags+xml"/>
  <Override PartName="/ppt/notesSlides/notesSlide30.xml" ContentType="application/vnd.openxmlformats-officedocument.presentationml.notesSlide+xml"/>
  <Override PartName="/ppt/tags/tag20.xml" ContentType="application/vnd.openxmlformats-officedocument.presentationml.tags+xml"/>
  <Override PartName="/ppt/notesSlides/notesSlide31.xml" ContentType="application/vnd.openxmlformats-officedocument.presentationml.notesSlide+xml"/>
  <Override PartName="/ppt/tags/tag21.xml" ContentType="application/vnd.openxmlformats-officedocument.presentationml.tags+xml"/>
  <Override PartName="/ppt/notesSlides/notesSlide32.xml" ContentType="application/vnd.openxmlformats-officedocument.presentationml.notesSlide+xml"/>
  <Override PartName="/ppt/tags/tag22.xml" ContentType="application/vnd.openxmlformats-officedocument.presentationml.tags+xml"/>
  <Override PartName="/ppt/notesSlides/notesSlide33.xml" ContentType="application/vnd.openxmlformats-officedocument.presentationml.notesSlide+xml"/>
  <Override PartName="/ppt/tags/tag23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9" r:id="rId1"/>
  </p:sldMasterIdLst>
  <p:notesMasterIdLst>
    <p:notesMasterId r:id="rId38"/>
  </p:notesMasterIdLst>
  <p:handoutMasterIdLst>
    <p:handoutMasterId r:id="rId39"/>
  </p:handoutMasterIdLst>
  <p:sldIdLst>
    <p:sldId id="545" r:id="rId2"/>
    <p:sldId id="929" r:id="rId3"/>
    <p:sldId id="1349" r:id="rId4"/>
    <p:sldId id="1367" r:id="rId5"/>
    <p:sldId id="1372" r:id="rId6"/>
    <p:sldId id="1373" r:id="rId7"/>
    <p:sldId id="1370" r:id="rId8"/>
    <p:sldId id="1371" r:id="rId9"/>
    <p:sldId id="1356" r:id="rId10"/>
    <p:sldId id="1366" r:id="rId11"/>
    <p:sldId id="1345" r:id="rId12"/>
    <p:sldId id="1357" r:id="rId13"/>
    <p:sldId id="1347" r:id="rId14"/>
    <p:sldId id="1350" r:id="rId15"/>
    <p:sldId id="1346" r:id="rId16"/>
    <p:sldId id="1358" r:id="rId17"/>
    <p:sldId id="1348" r:id="rId18"/>
    <p:sldId id="1360" r:id="rId19"/>
    <p:sldId id="1343" r:id="rId20"/>
    <p:sldId id="1359" r:id="rId21"/>
    <p:sldId id="1361" r:id="rId22"/>
    <p:sldId id="1344" r:id="rId23"/>
    <p:sldId id="1335" r:id="rId24"/>
    <p:sldId id="1336" r:id="rId25"/>
    <p:sldId id="1337" r:id="rId26"/>
    <p:sldId id="1338" r:id="rId27"/>
    <p:sldId id="1354" r:id="rId28"/>
    <p:sldId id="1362" r:id="rId29"/>
    <p:sldId id="1363" r:id="rId30"/>
    <p:sldId id="1352" r:id="rId31"/>
    <p:sldId id="1353" r:id="rId32"/>
    <p:sldId id="1364" r:id="rId33"/>
    <p:sldId id="1355" r:id="rId34"/>
    <p:sldId id="1365" r:id="rId35"/>
    <p:sldId id="1339" r:id="rId36"/>
    <p:sldId id="1340" r:id="rId37"/>
  </p:sldIdLst>
  <p:sldSz cx="9144000" cy="6858000" type="screen4x3"/>
  <p:notesSz cx="7315200" cy="9601200"/>
  <p:custDataLst>
    <p:tags r:id="rId41"/>
  </p:custDataLst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buClr>
        <a:schemeClr val="bg1"/>
      </a:buClr>
      <a:defRPr sz="1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buClr>
        <a:schemeClr val="bg1"/>
      </a:buClr>
      <a:defRPr sz="1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buClr>
        <a:schemeClr val="bg1"/>
      </a:buClr>
      <a:defRPr sz="1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buClr>
        <a:schemeClr val="bg1"/>
      </a:buClr>
      <a:defRPr sz="1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buClr>
        <a:schemeClr val="bg1"/>
      </a:buClr>
      <a:defRPr sz="1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33CC"/>
    <a:srgbClr val="00CC00"/>
    <a:srgbClr val="006699"/>
    <a:srgbClr val="3399FF"/>
    <a:srgbClr val="33CCCC"/>
    <a:srgbClr val="0099CC"/>
    <a:srgbClr val="CCECFF"/>
    <a:srgbClr val="003366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11" autoAdjust="0"/>
    <p:restoredTop sz="93977" autoAdjust="0"/>
  </p:normalViewPr>
  <p:slideViewPr>
    <p:cSldViewPr>
      <p:cViewPr varScale="1">
        <p:scale>
          <a:sx n="86" d="100"/>
          <a:sy n="86" d="100"/>
        </p:scale>
        <p:origin x="-185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73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tags" Target="tags/tag1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18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3" tIns="48252" rIns="96503" bIns="48252" numCol="1" anchor="t" anchorCtr="0" compatLnSpc="1">
            <a:prstTxWarp prst="textNoShape">
              <a:avLst/>
            </a:prstTxWarp>
          </a:bodyPr>
          <a:lstStyle>
            <a:lvl1pPr defTabSz="965200">
              <a:spcBef>
                <a:spcPct val="0"/>
              </a:spcBef>
              <a:buClrTx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18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3" tIns="48252" rIns="96503" bIns="48252" numCol="1" anchor="t" anchorCtr="0" compatLnSpc="1">
            <a:prstTxWarp prst="textNoShape">
              <a:avLst/>
            </a:prstTxWarp>
          </a:bodyPr>
          <a:lstStyle>
            <a:lvl1pPr algn="r" defTabSz="965200">
              <a:spcBef>
                <a:spcPct val="0"/>
              </a:spcBef>
              <a:buClrTx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18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3" tIns="48252" rIns="96503" bIns="48252" numCol="1" anchor="b" anchorCtr="0" compatLnSpc="1">
            <a:prstTxWarp prst="textNoShape">
              <a:avLst/>
            </a:prstTxWarp>
          </a:bodyPr>
          <a:lstStyle>
            <a:lvl1pPr defTabSz="965200">
              <a:spcBef>
                <a:spcPct val="0"/>
              </a:spcBef>
              <a:buClrTx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1775"/>
            <a:ext cx="31718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3" tIns="48252" rIns="96503" bIns="48252" numCol="1" anchor="b" anchorCtr="0" compatLnSpc="1">
            <a:prstTxWarp prst="textNoShape">
              <a:avLst/>
            </a:prstTxWarp>
          </a:bodyPr>
          <a:lstStyle>
            <a:lvl1pPr algn="r" defTabSz="965200">
              <a:spcBef>
                <a:spcPct val="0"/>
              </a:spcBef>
              <a:buClrTx/>
              <a:defRPr sz="1200">
                <a:latin typeface="Times New Roman" pitchFamily="18" charset="0"/>
              </a:defRPr>
            </a:lvl1pPr>
          </a:lstStyle>
          <a:p>
            <a:fld id="{FE0B76BF-F47A-4723-ACD4-4C04EDB04D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286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defRPr sz="1200"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defRPr sz="1200"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996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99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9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defRPr sz="1200"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99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defRPr sz="1200" b="0">
                <a:latin typeface="Times New Roman" pitchFamily="18" charset="0"/>
              </a:defRPr>
            </a:lvl1pPr>
          </a:lstStyle>
          <a:p>
            <a:fld id="{D8BEFEEC-EB37-4FAD-B44A-F724FBA528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192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EF8B00-6917-4FF9-90B8-816218DC4A8F}" type="slidenum">
              <a:rPr lang="en-US"/>
              <a:pPr/>
              <a:t>1</a:t>
            </a:fld>
            <a:endParaRPr lang="en-US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716088" y="1063625"/>
            <a:ext cx="3883025" cy="2913063"/>
          </a:xfrm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59300"/>
            <a:ext cx="5365750" cy="43211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005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2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63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14671592-B04E-43E6-9CA7-AB30C4F322B2}" type="slidenum">
              <a:rPr lang="zh-CN" altLang="en-GB" smtClean="0">
                <a:cs typeface="Arial" pitchFamily="34" charset="0"/>
              </a:rPr>
              <a:pPr>
                <a:buFont typeface="Times New Roman" pitchFamily="18" charset="0"/>
                <a:buNone/>
              </a:pPr>
              <a:t>3</a:t>
            </a:fld>
            <a:endParaRPr lang="en-GB" altLang="zh-CN" smtClean="0">
              <a:cs typeface="Arial" pitchFamily="34" charset="0"/>
            </a:endParaRPr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6762" cy="431641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23809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14671592-B04E-43E6-9CA7-AB30C4F322B2}" type="slidenum">
              <a:rPr lang="zh-CN" altLang="en-GB" smtClean="0">
                <a:cs typeface="Arial" pitchFamily="34" charset="0"/>
              </a:rPr>
              <a:pPr>
                <a:buFont typeface="Times New Roman" pitchFamily="18" charset="0"/>
                <a:buNone/>
              </a:pPr>
              <a:t>4</a:t>
            </a:fld>
            <a:endParaRPr lang="en-GB" altLang="zh-CN" smtClean="0">
              <a:cs typeface="Arial" pitchFamily="34" charset="0"/>
            </a:endParaRPr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6762" cy="431641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13766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14671592-B04E-43E6-9CA7-AB30C4F322B2}" type="slidenum">
              <a:rPr lang="zh-CN" altLang="en-GB" smtClean="0">
                <a:cs typeface="Arial" pitchFamily="34" charset="0"/>
              </a:rPr>
              <a:pPr>
                <a:buFont typeface="Times New Roman" pitchFamily="18" charset="0"/>
                <a:buNone/>
              </a:pPr>
              <a:t>5</a:t>
            </a:fld>
            <a:endParaRPr lang="en-GB" altLang="zh-CN" smtClean="0">
              <a:cs typeface="Arial" pitchFamily="34" charset="0"/>
            </a:endParaRPr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6762" cy="431641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28513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14671592-B04E-43E6-9CA7-AB30C4F322B2}" type="slidenum">
              <a:rPr lang="zh-CN" altLang="en-GB" smtClean="0">
                <a:cs typeface="Arial" pitchFamily="34" charset="0"/>
              </a:rPr>
              <a:pPr>
                <a:buFont typeface="Times New Roman" pitchFamily="18" charset="0"/>
                <a:buNone/>
              </a:pPr>
              <a:t>6</a:t>
            </a:fld>
            <a:endParaRPr lang="en-GB" altLang="zh-CN" smtClean="0">
              <a:cs typeface="Arial" pitchFamily="34" charset="0"/>
            </a:endParaRPr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6762" cy="431641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54917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95516EE-CF08-4D25-B5BD-913A44D4AD7B}" type="slidenum">
              <a:rPr lang="de-AT" altLang="en-US"/>
              <a:pPr eaLnBrk="1" hangingPunct="1"/>
              <a:t>7</a:t>
            </a:fld>
            <a:endParaRPr lang="de-AT" altLang="en-US"/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07131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859826-7CBF-4C36-8A54-B492318E861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514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9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63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0"/>
              </a:spcBef>
              <a:buClrTx/>
            </a:pPr>
            <a:fld id="{F5C1DFB1-1EA2-43EE-8A31-4BE7F4FC8967}" type="slidenum">
              <a:rPr lang="en-US" sz="1200" b="0">
                <a:latin typeface="Times New Roman" pitchFamily="18" charset="0"/>
              </a:rPr>
              <a:pPr algn="r">
                <a:spcBef>
                  <a:spcPct val="0"/>
                </a:spcBef>
                <a:buClrTx/>
              </a:pPr>
              <a:t>10</a:t>
            </a:fld>
            <a:endParaRPr lang="en-US" sz="1200" b="0">
              <a:latin typeface="Times New Roman" pitchFamily="18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354725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11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5732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12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632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13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7187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14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57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15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9295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16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632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17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8363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18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632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19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7432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20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632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21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632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22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508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14671592-B04E-43E6-9CA7-AB30C4F322B2}" type="slidenum">
              <a:rPr lang="zh-CN" altLang="en-GB" smtClean="0">
                <a:cs typeface="Arial" pitchFamily="34" charset="0"/>
              </a:rPr>
              <a:pPr>
                <a:buFont typeface="Times New Roman" pitchFamily="18" charset="0"/>
                <a:buNone/>
              </a:pPr>
              <a:t>23</a:t>
            </a:fld>
            <a:endParaRPr lang="en-GB" altLang="zh-CN" smtClean="0">
              <a:cs typeface="Arial" pitchFamily="34" charset="0"/>
            </a:endParaRPr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6762" cy="431641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670685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14671592-B04E-43E6-9CA7-AB30C4F322B2}" type="slidenum">
              <a:rPr lang="zh-CN" altLang="en-GB" smtClean="0">
                <a:cs typeface="Arial" pitchFamily="34" charset="0"/>
              </a:rPr>
              <a:pPr>
                <a:buFont typeface="Times New Roman" pitchFamily="18" charset="0"/>
                <a:buNone/>
              </a:pPr>
              <a:t>24</a:t>
            </a:fld>
            <a:endParaRPr lang="en-GB" altLang="zh-CN" smtClean="0">
              <a:cs typeface="Arial" pitchFamily="34" charset="0"/>
            </a:endParaRPr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6762" cy="431641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430221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8DF64A-4DC0-4BFB-B91F-50BBDBB6E9C7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49469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8DF64A-4DC0-4BFB-B91F-50BBDBB6E9C7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195954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0"/>
              </a:spcBef>
              <a:buClrTx/>
            </a:pPr>
            <a:fld id="{F5C1DFB1-1EA2-43EE-8A31-4BE7F4FC8967}" type="slidenum">
              <a:rPr lang="en-US" sz="1200" b="0">
                <a:latin typeface="Times New Roman" pitchFamily="18" charset="0"/>
              </a:rPr>
              <a:pPr algn="r">
                <a:spcBef>
                  <a:spcPct val="0"/>
                </a:spcBef>
                <a:buClrTx/>
              </a:pPr>
              <a:t>27</a:t>
            </a:fld>
            <a:endParaRPr lang="en-US" sz="1200" b="0">
              <a:latin typeface="Times New Roman" pitchFamily="18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530242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28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632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29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632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30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361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31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0126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32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632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33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9000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AA34-A3AC-4E26-A054-702B33FF3F31}" type="slidenum">
              <a:rPr lang="en-US"/>
              <a:pPr/>
              <a:t>34</a:t>
            </a:fld>
            <a:endParaRPr lang="en-US"/>
          </a:p>
        </p:txBody>
      </p:sp>
      <p:sp>
        <p:nvSpPr>
          <p:cNvPr id="585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632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14671592-B04E-43E6-9CA7-AB30C4F322B2}" type="slidenum">
              <a:rPr lang="zh-CN" altLang="en-GB" smtClean="0">
                <a:cs typeface="Arial" pitchFamily="34" charset="0"/>
              </a:rPr>
              <a:pPr>
                <a:buFont typeface="Times New Roman" pitchFamily="18" charset="0"/>
                <a:buNone/>
              </a:pPr>
              <a:t>35</a:t>
            </a:fld>
            <a:endParaRPr lang="en-GB" altLang="zh-CN" smtClean="0">
              <a:cs typeface="Arial" pitchFamily="34" charset="0"/>
            </a:endParaRPr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6762" cy="431641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232379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14671592-B04E-43E6-9CA7-AB30C4F322B2}" type="slidenum">
              <a:rPr lang="zh-CN" altLang="en-GB" smtClean="0">
                <a:cs typeface="Arial" pitchFamily="34" charset="0"/>
              </a:rPr>
              <a:pPr>
                <a:buFont typeface="Times New Roman" pitchFamily="18" charset="0"/>
                <a:buNone/>
              </a:pPr>
              <a:t>36</a:t>
            </a:fld>
            <a:endParaRPr lang="en-GB" altLang="zh-CN" smtClean="0">
              <a:cs typeface="Arial" pitchFamily="34" charset="0"/>
            </a:endParaRPr>
          </a:p>
        </p:txBody>
      </p:sp>
      <p:sp>
        <p:nvSpPr>
          <p:cNvPr id="55299" name="Text Box 1"/>
          <p:cNvSpPr txBox="1">
            <a:spLocks noChangeArrowheads="1"/>
          </p:cNvSpPr>
          <p:nvPr/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6762" cy="431641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24037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39D05A1-954A-4984-9D92-2B3FA9AA86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4AC73EB-7913-4AC9-BDCE-9A74ED0A08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7E8ED23-ADBF-4257-894E-C26DAF4ED1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8957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3925" y="1371600"/>
            <a:ext cx="3897313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64A9E5-E909-481E-89C3-C410227BC7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10C518-6918-490E-8D38-B435C95585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C9DA52-0F76-4537-968F-1029BB6C49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19A7722-CC11-43EE-9610-CCF780E920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4BC47EB-CAD1-4589-B5DE-86656CC219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2878815-2EB3-4AC4-A767-C0B7F04A61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5211B33-C633-4EDB-9E7A-FB569C08CD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08763" y="111125"/>
            <a:ext cx="2022475" cy="59848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1338" y="111125"/>
            <a:ext cx="5915025" cy="5984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92A7B45-6600-4D7E-9D61-86B0B211B0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 rot="5400000">
            <a:off x="4379912" y="2093913"/>
            <a:ext cx="384175" cy="9144000"/>
          </a:xfrm>
          <a:prstGeom prst="rect">
            <a:avLst/>
          </a:prstGeom>
          <a:solidFill>
            <a:srgbClr val="5B0DA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41338" y="111125"/>
            <a:ext cx="8045450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FFF99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945438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384175" cy="6858000"/>
          </a:xfrm>
          <a:prstGeom prst="rect">
            <a:avLst/>
          </a:prstGeom>
          <a:solidFill>
            <a:srgbClr val="5B0DA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</a:pPr>
            <a:endParaRPr lang="en-US" b="0">
              <a:latin typeface="Times New Roman" pitchFamily="18" charset="0"/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184150" y="6262688"/>
            <a:ext cx="406400" cy="406400"/>
          </a:xfrm>
          <a:prstGeom prst="rect">
            <a:avLst/>
          </a:prstGeom>
          <a:solidFill>
            <a:srgbClr val="5B0DA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Oval 7"/>
          <p:cNvSpPr>
            <a:spLocks noChangeArrowheads="1"/>
          </p:cNvSpPr>
          <p:nvPr/>
        </p:nvSpPr>
        <p:spPr bwMode="auto">
          <a:xfrm>
            <a:off x="382588" y="6092825"/>
            <a:ext cx="398462" cy="379413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r">
              <a:spcBef>
                <a:spcPct val="0"/>
              </a:spcBef>
              <a:buClrTx/>
            </a:pPr>
            <a:endParaRPr lang="en-US" b="0">
              <a:latin typeface="Times New Roman" pitchFamily="18" charset="0"/>
            </a:endParaRP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6565900" y="6461125"/>
            <a:ext cx="2578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ClrTx/>
            </a:pPr>
            <a:r>
              <a:rPr lang="en-US" sz="1000" b="0" dirty="0">
                <a:solidFill>
                  <a:srgbClr val="FFFF99"/>
                </a:solidFill>
                <a:latin typeface="Copperplate Gothic Light" pitchFamily="34" charset="0"/>
              </a:rPr>
              <a:t>Computing &amp; Information Sciences</a:t>
            </a:r>
          </a:p>
          <a:p>
            <a:pPr algn="r">
              <a:spcBef>
                <a:spcPct val="0"/>
              </a:spcBef>
              <a:buClrTx/>
            </a:pPr>
            <a:r>
              <a:rPr lang="en-US" sz="1000" b="0" dirty="0">
                <a:solidFill>
                  <a:srgbClr val="FFFF99"/>
                </a:solidFill>
                <a:latin typeface="Copperplate Gothic Light" pitchFamily="34" charset="0"/>
              </a:rPr>
              <a:t>Kansas State University</a:t>
            </a:r>
          </a:p>
        </p:txBody>
      </p:sp>
      <p:sp>
        <p:nvSpPr>
          <p:cNvPr id="717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123825"/>
            <a:ext cx="51593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defRPr sz="1000" b="0">
                <a:solidFill>
                  <a:srgbClr val="FFFF99"/>
                </a:solidFill>
                <a:latin typeface="+mj-lt"/>
              </a:defRPr>
            </a:lvl1pPr>
          </a:lstStyle>
          <a:p>
            <a:fld id="{E57356D4-33B4-4E75-9FC2-36B203D83DE4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7180" name="Group 12"/>
          <p:cNvGrpSpPr>
            <a:grpSpLocks/>
          </p:cNvGrpSpPr>
          <p:nvPr/>
        </p:nvGrpSpPr>
        <p:grpSpPr bwMode="auto">
          <a:xfrm>
            <a:off x="498475" y="76200"/>
            <a:ext cx="720725" cy="838200"/>
            <a:chOff x="1344" y="384"/>
            <a:chExt cx="1488" cy="1728"/>
          </a:xfrm>
        </p:grpSpPr>
        <p:sp>
          <p:nvSpPr>
            <p:cNvPr id="7181" name="Oval 13"/>
            <p:cNvSpPr>
              <a:spLocks noChangeArrowheads="1"/>
            </p:cNvSpPr>
            <p:nvPr/>
          </p:nvSpPr>
          <p:spPr bwMode="auto">
            <a:xfrm>
              <a:off x="1344" y="900"/>
              <a:ext cx="240" cy="240"/>
            </a:xfrm>
            <a:prstGeom prst="ellipse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2" name="Oval 14"/>
            <p:cNvSpPr>
              <a:spLocks noChangeArrowheads="1"/>
            </p:cNvSpPr>
            <p:nvPr/>
          </p:nvSpPr>
          <p:spPr bwMode="auto">
            <a:xfrm>
              <a:off x="1344" y="384"/>
              <a:ext cx="240" cy="240"/>
            </a:xfrm>
            <a:prstGeom prst="ellipse">
              <a:avLst/>
            </a:prstGeom>
            <a:solidFill>
              <a:srgbClr val="0066FF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3" name="Oval 15"/>
            <p:cNvSpPr>
              <a:spLocks noChangeArrowheads="1"/>
            </p:cNvSpPr>
            <p:nvPr/>
          </p:nvSpPr>
          <p:spPr bwMode="auto">
            <a:xfrm>
              <a:off x="1920" y="900"/>
              <a:ext cx="240" cy="240"/>
            </a:xfrm>
            <a:prstGeom prst="ellipse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4" name="Oval 16"/>
            <p:cNvSpPr>
              <a:spLocks noChangeArrowheads="1"/>
            </p:cNvSpPr>
            <p:nvPr/>
          </p:nvSpPr>
          <p:spPr bwMode="auto">
            <a:xfrm>
              <a:off x="2256" y="384"/>
              <a:ext cx="240" cy="240"/>
            </a:xfrm>
            <a:prstGeom prst="ellipse">
              <a:avLst/>
            </a:prstGeom>
            <a:solidFill>
              <a:srgbClr val="0066FF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5" name="Oval 17"/>
            <p:cNvSpPr>
              <a:spLocks noChangeArrowheads="1"/>
            </p:cNvSpPr>
            <p:nvPr/>
          </p:nvSpPr>
          <p:spPr bwMode="auto">
            <a:xfrm>
              <a:off x="2592" y="900"/>
              <a:ext cx="240" cy="240"/>
            </a:xfrm>
            <a:prstGeom prst="ellipse">
              <a:avLst/>
            </a:prstGeom>
            <a:solidFill>
              <a:srgbClr val="66FF33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6" name="Oval 18"/>
            <p:cNvSpPr>
              <a:spLocks noChangeArrowheads="1"/>
            </p:cNvSpPr>
            <p:nvPr/>
          </p:nvSpPr>
          <p:spPr bwMode="auto">
            <a:xfrm>
              <a:off x="1920" y="1392"/>
              <a:ext cx="240" cy="240"/>
            </a:xfrm>
            <a:prstGeom prst="ellipse">
              <a:avLst/>
            </a:prstGeom>
            <a:solidFill>
              <a:srgbClr val="FFFF66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7" name="Oval 19"/>
            <p:cNvSpPr>
              <a:spLocks noChangeArrowheads="1"/>
            </p:cNvSpPr>
            <p:nvPr/>
          </p:nvSpPr>
          <p:spPr bwMode="auto">
            <a:xfrm>
              <a:off x="1632" y="1872"/>
              <a:ext cx="240" cy="240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8" name="Oval 20"/>
            <p:cNvSpPr>
              <a:spLocks noChangeArrowheads="1"/>
            </p:cNvSpPr>
            <p:nvPr/>
          </p:nvSpPr>
          <p:spPr bwMode="auto">
            <a:xfrm>
              <a:off x="2304" y="1872"/>
              <a:ext cx="240" cy="240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7189" name="AutoShape 21"/>
            <p:cNvCxnSpPr>
              <a:cxnSpLocks noChangeShapeType="1"/>
              <a:stCxn id="7182" idx="4"/>
              <a:endCxn id="7181" idx="0"/>
            </p:cNvCxnSpPr>
            <p:nvPr/>
          </p:nvCxnSpPr>
          <p:spPr bwMode="auto">
            <a:xfrm>
              <a:off x="1464" y="636"/>
              <a:ext cx="0" cy="252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med"/>
            </a:ln>
            <a:effectLst/>
          </p:spPr>
        </p:cxnSp>
        <p:cxnSp>
          <p:nvCxnSpPr>
            <p:cNvPr id="7190" name="AutoShape 22"/>
            <p:cNvCxnSpPr>
              <a:cxnSpLocks noChangeShapeType="1"/>
              <a:stCxn id="7184" idx="3"/>
              <a:endCxn id="7183" idx="0"/>
            </p:cNvCxnSpPr>
            <p:nvPr/>
          </p:nvCxnSpPr>
          <p:spPr bwMode="auto">
            <a:xfrm flipH="1">
              <a:off x="2040" y="601"/>
              <a:ext cx="251" cy="287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med"/>
            </a:ln>
            <a:effectLst/>
          </p:spPr>
        </p:cxnSp>
        <p:cxnSp>
          <p:nvCxnSpPr>
            <p:cNvPr id="7191" name="AutoShape 23"/>
            <p:cNvCxnSpPr>
              <a:cxnSpLocks noChangeShapeType="1"/>
              <a:stCxn id="7184" idx="5"/>
              <a:endCxn id="7185" idx="0"/>
            </p:cNvCxnSpPr>
            <p:nvPr/>
          </p:nvCxnSpPr>
          <p:spPr bwMode="auto">
            <a:xfrm>
              <a:off x="2461" y="601"/>
              <a:ext cx="251" cy="287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med"/>
            </a:ln>
            <a:effectLst/>
          </p:spPr>
        </p:cxnSp>
        <p:cxnSp>
          <p:nvCxnSpPr>
            <p:cNvPr id="7192" name="AutoShape 24"/>
            <p:cNvCxnSpPr>
              <a:cxnSpLocks noChangeShapeType="1"/>
              <a:stCxn id="7181" idx="4"/>
              <a:endCxn id="7186" idx="1"/>
            </p:cNvCxnSpPr>
            <p:nvPr/>
          </p:nvCxnSpPr>
          <p:spPr bwMode="auto">
            <a:xfrm>
              <a:off x="1464" y="1152"/>
              <a:ext cx="491" cy="263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med"/>
            </a:ln>
            <a:effectLst/>
          </p:spPr>
        </p:cxnSp>
        <p:cxnSp>
          <p:nvCxnSpPr>
            <p:cNvPr id="7193" name="AutoShape 25"/>
            <p:cNvCxnSpPr>
              <a:cxnSpLocks noChangeShapeType="1"/>
              <a:stCxn id="7183" idx="4"/>
              <a:endCxn id="7186" idx="0"/>
            </p:cNvCxnSpPr>
            <p:nvPr/>
          </p:nvCxnSpPr>
          <p:spPr bwMode="auto">
            <a:xfrm>
              <a:off x="2040" y="1152"/>
              <a:ext cx="0" cy="22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med"/>
            </a:ln>
            <a:effectLst/>
          </p:spPr>
        </p:cxnSp>
        <p:cxnSp>
          <p:nvCxnSpPr>
            <p:cNvPr id="7194" name="AutoShape 26"/>
            <p:cNvCxnSpPr>
              <a:cxnSpLocks noChangeShapeType="1"/>
              <a:stCxn id="7185" idx="4"/>
              <a:endCxn id="7188" idx="0"/>
            </p:cNvCxnSpPr>
            <p:nvPr/>
          </p:nvCxnSpPr>
          <p:spPr bwMode="auto">
            <a:xfrm flipH="1">
              <a:off x="2424" y="1152"/>
              <a:ext cx="288" cy="70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med"/>
            </a:ln>
            <a:effectLst/>
          </p:spPr>
        </p:cxnSp>
        <p:cxnSp>
          <p:nvCxnSpPr>
            <p:cNvPr id="7195" name="AutoShape 27"/>
            <p:cNvCxnSpPr>
              <a:cxnSpLocks noChangeShapeType="1"/>
              <a:stCxn id="7186" idx="5"/>
              <a:endCxn id="7188" idx="1"/>
            </p:cNvCxnSpPr>
            <p:nvPr/>
          </p:nvCxnSpPr>
          <p:spPr bwMode="auto">
            <a:xfrm>
              <a:off x="2125" y="1609"/>
              <a:ext cx="214" cy="28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med"/>
            </a:ln>
            <a:effectLst/>
          </p:spPr>
        </p:cxnSp>
        <p:cxnSp>
          <p:nvCxnSpPr>
            <p:cNvPr id="7196" name="AutoShape 28"/>
            <p:cNvCxnSpPr>
              <a:cxnSpLocks noChangeShapeType="1"/>
              <a:stCxn id="7186" idx="3"/>
              <a:endCxn id="7187" idx="0"/>
            </p:cNvCxnSpPr>
            <p:nvPr/>
          </p:nvCxnSpPr>
          <p:spPr bwMode="auto">
            <a:xfrm flipH="1">
              <a:off x="1752" y="1609"/>
              <a:ext cx="203" cy="251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med"/>
            </a:ln>
            <a:effectLst/>
          </p:spPr>
        </p:cxnSp>
      </p:grpSp>
      <p:pic>
        <p:nvPicPr>
          <p:cNvPr id="7197" name="Picture 29" descr="powercat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305800" y="5802313"/>
            <a:ext cx="838200" cy="674687"/>
          </a:xfrm>
          <a:prstGeom prst="rect">
            <a:avLst/>
          </a:prstGeom>
          <a:noFill/>
        </p:spPr>
      </p:pic>
      <p:sp>
        <p:nvSpPr>
          <p:cNvPr id="30" name="Text Box 8"/>
          <p:cNvSpPr txBox="1">
            <a:spLocks noChangeArrowheads="1"/>
          </p:cNvSpPr>
          <p:nvPr/>
        </p:nvSpPr>
        <p:spPr bwMode="auto">
          <a:xfrm>
            <a:off x="0" y="6461125"/>
            <a:ext cx="267092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000" b="0" u="none" dirty="0" smtClean="0">
                <a:solidFill>
                  <a:srgbClr val="FFFF99"/>
                </a:solidFill>
                <a:latin typeface="Copperplate Gothic Light" pitchFamily="34" charset="0"/>
              </a:rPr>
              <a:t>CIS 115</a:t>
            </a:r>
          </a:p>
          <a:p>
            <a:pPr algn="l">
              <a:defRPr/>
            </a:pPr>
            <a:r>
              <a:rPr lang="en-US" sz="1000" b="0" u="none" dirty="0" smtClean="0">
                <a:solidFill>
                  <a:srgbClr val="FFFF99"/>
                </a:solidFill>
                <a:latin typeface="Copperplate Gothic Light" pitchFamily="34" charset="0"/>
              </a:rPr>
              <a:t>Introduction</a:t>
            </a:r>
            <a:r>
              <a:rPr lang="en-US" sz="1000" b="0" u="none" baseline="0" dirty="0" smtClean="0">
                <a:solidFill>
                  <a:srgbClr val="FFFF99"/>
                </a:solidFill>
                <a:latin typeface="Copperplate Gothic Light" pitchFamily="34" charset="0"/>
              </a:rPr>
              <a:t> to Computing Science</a:t>
            </a:r>
            <a:endParaRPr lang="en-US" sz="1000" b="0" u="none" dirty="0">
              <a:solidFill>
                <a:srgbClr val="FFFF99"/>
              </a:solidFill>
              <a:latin typeface="Copperplate Gothic Light" pitchFamily="34" charset="0"/>
            </a:endParaRPr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3810000" y="6535579"/>
            <a:ext cx="180049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000" b="0" u="none" dirty="0" smtClean="0">
                <a:solidFill>
                  <a:srgbClr val="FFFF99"/>
                </a:solidFill>
                <a:latin typeface="Copperplate Gothic Light" pitchFamily="34" charset="0"/>
              </a:rPr>
              <a:t>Thursday 21 April 2016</a:t>
            </a:r>
            <a:endParaRPr lang="en-US" sz="1000" b="0" u="none" dirty="0">
              <a:solidFill>
                <a:srgbClr val="FFFF99"/>
              </a:solidFill>
              <a:latin typeface="Copperplate Gothic Light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B0DAA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B0DAA"/>
          </a:solidFill>
          <a:latin typeface="Copperplate Gothic Ligh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B0DAA"/>
          </a:solidFill>
          <a:latin typeface="Copperplate Gothic Ligh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B0DAA"/>
          </a:solidFill>
          <a:latin typeface="Copperplate Gothic Ligh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B0DAA"/>
          </a:solidFill>
          <a:latin typeface="Copperplate Gothic Light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B0DAA"/>
          </a:solidFill>
          <a:latin typeface="Copperplate Gothic Light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B0DAA"/>
          </a:solidFill>
          <a:latin typeface="Copperplate Gothic Light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B0DAA"/>
          </a:solidFill>
          <a:latin typeface="Copperplate Gothic Light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5B0DAA"/>
          </a:solidFill>
          <a:latin typeface="Copperplate Gothic Ligh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5B0DAA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B0DAA"/>
        </a:buClr>
        <a:buFont typeface="Wingdings" pitchFamily="2" charset="2"/>
        <a:buChar char="­"/>
        <a:defRPr>
          <a:solidFill>
            <a:srgbClr val="5B0DAA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B0DAA"/>
        </a:buClr>
        <a:buFont typeface="Wingdings" pitchFamily="2" charset="2"/>
        <a:buChar char="ð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B0DAA"/>
        </a:buClr>
        <a:buFont typeface="Wingdings" pitchFamily="2" charset="2"/>
        <a:buChar char="u"/>
        <a:defRPr sz="1400">
          <a:solidFill>
            <a:srgbClr val="5B0DAA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B0DAA"/>
        </a:buClr>
        <a:buFont typeface="Wingdings" pitchFamily="2" charset="2"/>
        <a:buChar char="Ø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5B0DAA"/>
        </a:buClr>
        <a:buFont typeface="Wingdings" pitchFamily="2" charset="2"/>
        <a:buChar char="Ø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5B0DAA"/>
        </a:buClr>
        <a:buFont typeface="Wingdings" pitchFamily="2" charset="2"/>
        <a:buChar char="Ø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5B0DAA"/>
        </a:buClr>
        <a:buFont typeface="Wingdings" pitchFamily="2" charset="2"/>
        <a:buChar char="Ø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5B0DAA"/>
        </a:buClr>
        <a:buFont typeface="Wingdings" pitchFamily="2" charset="2"/>
        <a:buChar char="Ø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hyperlink" Target="http://www.cis.ksu.edu/~bhsu" TargetMode="External"/><Relationship Id="rId5" Type="http://schemas.openxmlformats.org/officeDocument/2006/relationships/hyperlink" Target="http://www.kddresearch.org/" TargetMode="External"/><Relationship Id="rId6" Type="http://schemas.openxmlformats.org/officeDocument/2006/relationships/hyperlink" Target="http://bit.ly/kstate-informatics-fs2016" TargetMode="External"/><Relationship Id="rId7" Type="http://schemas.openxmlformats.org/officeDocument/2006/relationships/hyperlink" Target="http://bit.ly/kstate-CIS115-F2014" TargetMode="External"/><Relationship Id="rId8" Type="http://schemas.openxmlformats.org/officeDocument/2006/relationships/hyperlink" Target="http://bit.ly/kstate-cgclass-infovis-VDQI" TargetMode="External"/><Relationship Id="rId9" Type="http://schemas.openxmlformats.org/officeDocument/2006/relationships/hyperlink" Target="http://bit.ly/media-arts-iupui-zajac" TargetMode="External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hyperlink" Target="http://bit.ly/datamining-target-teenpreg" TargetMode="External"/><Relationship Id="rId5" Type="http://schemas.openxmlformats.org/officeDocument/2006/relationships/hyperlink" Target="http://bit.ly/datamining-ethics-teenpreg" TargetMode="External"/><Relationship Id="rId6" Type="http://schemas.openxmlformats.org/officeDocument/2006/relationships/hyperlink" Target="http://bit.ly/seeing-state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hyperlink" Target="http://bit.ly/bigdata-tutorial-grobelnik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bigdata-tutorial-grobelnik" TargetMode="External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what-is-big-data-hp" TargetMode="External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bit.ly/mapreduce-intro-setiawan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hyperlink" Target="http://iacs.seas.harvard.edu/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10.jpg"/><Relationship Id="rId5" Type="http://schemas.openxmlformats.org/officeDocument/2006/relationships/hyperlink" Target="http://www.blogschmog.net/2007/08/29/what-is-informatics/" TargetMode="External"/><Relationship Id="rId6" Type="http://schemas.openxmlformats.org/officeDocument/2006/relationships/hyperlink" Target="http://www.siam.org/students/resources/report.php" TargetMode="External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hyperlink" Target="http://www.blogschmog.net/2007/08/29/what-is-informatics/" TargetMode="External"/><Relationship Id="rId5" Type="http://schemas.openxmlformats.org/officeDocument/2006/relationships/hyperlink" Target="http://bit.ly/what-is-informatics-makice-2007" TargetMode="External"/><Relationship Id="rId6" Type="http://schemas.openxmlformats.org/officeDocument/2006/relationships/image" Target="../media/image11.jpg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hyperlink" Target="http://www.blogschmog.net/2007/08/29/what-is-informatics/" TargetMode="External"/><Relationship Id="rId5" Type="http://schemas.openxmlformats.org/officeDocument/2006/relationships/hyperlink" Target="http://bit.ly/what-is-informatics-makice-2007" TargetMode="External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12.png"/><Relationship Id="rId5" Type="http://schemas.openxmlformats.org/officeDocument/2006/relationships/hyperlink" Target="http://bit.ly/digitalarts-tutorials" TargetMode="External"/><Relationship Id="rId6" Type="http://schemas.openxmlformats.org/officeDocument/2006/relationships/hyperlink" Target="http://portal.ncibi.org/gateway/" TargetMode="External"/><Relationship Id="rId7" Type="http://schemas.openxmlformats.org/officeDocument/2006/relationships/hyperlink" Target="http://bit.ly/complaw-citation-net" TargetMode="External"/><Relationship Id="rId8" Type="http://schemas.openxmlformats.org/officeDocument/2006/relationships/image" Target="../media/image13.jpeg"/><Relationship Id="rId9" Type="http://schemas.openxmlformats.org/officeDocument/2006/relationships/image" Target="../media/image14.png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hyperlink" Target="http://bit.ly/16Se1" TargetMode="External"/><Relationship Id="rId1" Type="http://schemas.openxmlformats.org/officeDocument/2006/relationships/tags" Target="../tags/tag13.xml"/><Relationship Id="rId2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4" Type="http://schemas.openxmlformats.org/officeDocument/2006/relationships/hyperlink" Target="http://en.wikipedia.org/wiki/Thematic_map" TargetMode="External"/><Relationship Id="rId5" Type="http://schemas.openxmlformats.org/officeDocument/2006/relationships/hyperlink" Target="http://bit.ly/16Se1" TargetMode="External"/><Relationship Id="rId6" Type="http://schemas.openxmlformats.org/officeDocument/2006/relationships/image" Target="../media/image15.png"/><Relationship Id="rId7" Type="http://schemas.openxmlformats.org/officeDocument/2006/relationships/hyperlink" Target="http://bit.ly/ftHhd4" TargetMode="External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" Type="http://schemas.openxmlformats.org/officeDocument/2006/relationships/tags" Target="../tags/tag16.xml"/><Relationship Id="rId2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jpg"/><Relationship Id="rId5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hyperlink" Target="http://fingolfin.user.cis.ksu.edu/timemap2gs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hyperlink" Target="http://healthmap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hyperlink" Target="http://healthmap.org/" TargetMode="External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4" Type="http://schemas.openxmlformats.org/officeDocument/2006/relationships/hyperlink" Target="http://en.wikipedia.org/wiki/Humanities" TargetMode="External"/><Relationship Id="rId5" Type="http://schemas.openxmlformats.org/officeDocument/2006/relationships/hyperlink" Target="http://sites.library.northwestern.edu/dh/" TargetMode="External"/><Relationship Id="rId1" Type="http://schemas.openxmlformats.org/officeDocument/2006/relationships/tags" Target="../tags/tag19.xml"/><Relationship Id="rId2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4" Type="http://schemas.openxmlformats.org/officeDocument/2006/relationships/image" Target="../media/image27.jpg"/><Relationship Id="rId5" Type="http://schemas.openxmlformats.org/officeDocument/2006/relationships/hyperlink" Target="http://creativearts.spps.org/media_arts" TargetMode="External"/><Relationship Id="rId6" Type="http://schemas.openxmlformats.org/officeDocument/2006/relationships/image" Target="../media/image28.png"/><Relationship Id="rId7" Type="http://schemas.openxmlformats.org/officeDocument/2006/relationships/hyperlink" Target="http://bit.ly/dmpa-blog" TargetMode="External"/><Relationship Id="rId1" Type="http://schemas.openxmlformats.org/officeDocument/2006/relationships/tags" Target="../tags/tag20.xml"/><Relationship Id="rId2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4" Type="http://schemas.openxmlformats.org/officeDocument/2006/relationships/image" Target="../media/image29.jpeg"/><Relationship Id="rId5" Type="http://schemas.openxmlformats.org/officeDocument/2006/relationships/hyperlink" Target="http://bit.ly/NLP-image" TargetMode="External"/><Relationship Id="rId1" Type="http://schemas.openxmlformats.org/officeDocument/2006/relationships/tags" Target="../tags/tag22.xml"/><Relationship Id="rId2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://en.wikipedia.org/wiki/Electronic_health_record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4" Type="http://schemas.openxmlformats.org/officeDocument/2006/relationships/hyperlink" Target="http://en.wikipedia.org/wiki/Electronic_health_record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5" name="Rectangle 3"/>
          <p:cNvSpPr>
            <a:spLocks noChangeArrowheads="1"/>
          </p:cNvSpPr>
          <p:nvPr/>
        </p:nvSpPr>
        <p:spPr bwMode="auto">
          <a:xfrm>
            <a:off x="1009650" y="2286000"/>
            <a:ext cx="775335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ctr">
              <a:buClr>
                <a:srgbClr val="5B0DAA"/>
              </a:buClr>
              <a:buFont typeface="Wingdings" pitchFamily="2" charset="2"/>
              <a:buNone/>
            </a:pPr>
            <a:r>
              <a:rPr lang="en-US" sz="2000" dirty="0"/>
              <a:t>William H. Hsu</a:t>
            </a:r>
          </a:p>
          <a:p>
            <a:pPr marL="342900" indent="-342900" algn="ctr">
              <a:buClr>
                <a:srgbClr val="5B0DAA"/>
              </a:buClr>
              <a:buFont typeface="Wingdings" pitchFamily="2" charset="2"/>
              <a:buNone/>
            </a:pPr>
            <a:r>
              <a:rPr lang="en-US" sz="2000" dirty="0" smtClean="0"/>
              <a:t>Department </a:t>
            </a:r>
            <a:r>
              <a:rPr lang="en-US" sz="2000" dirty="0"/>
              <a:t>of Computing and Information Sciences, </a:t>
            </a:r>
            <a:r>
              <a:rPr lang="en-US" sz="2000" dirty="0" smtClean="0"/>
              <a:t>KSU</a:t>
            </a:r>
          </a:p>
          <a:p>
            <a:pPr marL="342900" indent="-342900" algn="ctr">
              <a:buClr>
                <a:srgbClr val="5B0DAA"/>
              </a:buClr>
              <a:buFont typeface="Wingdings" pitchFamily="2" charset="2"/>
              <a:buNone/>
            </a:pPr>
            <a:r>
              <a:rPr lang="en-US" sz="2000" dirty="0" smtClean="0">
                <a:hlinkClick r:id="rId4"/>
              </a:rPr>
              <a:t>http://www.cis.ksu.edu/~bhsu</a:t>
            </a:r>
            <a:r>
              <a:rPr lang="en-US" sz="2000" dirty="0" smtClean="0"/>
              <a:t>  </a:t>
            </a:r>
            <a:endParaRPr lang="en-US" sz="1600" dirty="0"/>
          </a:p>
          <a:p>
            <a:pPr marL="342900" indent="-342900" algn="ctr">
              <a:buClr>
                <a:srgbClr val="5B0DAA"/>
              </a:buClr>
              <a:buFont typeface="Wingdings" pitchFamily="2" charset="2"/>
              <a:buNone/>
            </a:pPr>
            <a:endParaRPr lang="en-US" sz="1600" dirty="0" smtClean="0">
              <a:hlinkClick r:id="rId5"/>
            </a:endParaRPr>
          </a:p>
          <a:p>
            <a:pPr marL="342900" indent="-342900" algn="ctr">
              <a:buClr>
                <a:srgbClr val="5B0DAA"/>
              </a:buClr>
            </a:pPr>
            <a:r>
              <a:rPr lang="en-US" sz="1600" dirty="0" smtClean="0"/>
              <a:t>Laboratory for Knowledge Discovery in Databases</a:t>
            </a:r>
            <a:endParaRPr lang="en-US" sz="1600" dirty="0" smtClean="0">
              <a:hlinkClick r:id="rId5"/>
            </a:endParaRPr>
          </a:p>
          <a:p>
            <a:pPr marL="342900" indent="-342900" algn="ctr">
              <a:buClr>
                <a:srgbClr val="5B0DAA"/>
              </a:buClr>
              <a:buFont typeface="Wingdings" pitchFamily="2" charset="2"/>
              <a:buNone/>
            </a:pPr>
            <a:r>
              <a:rPr lang="en-US" sz="1600" dirty="0" smtClean="0">
                <a:hlinkClick r:id="rId5"/>
              </a:rPr>
              <a:t>http://www.kddresearch.org</a:t>
            </a:r>
            <a:r>
              <a:rPr lang="en-US" sz="1600" dirty="0" smtClean="0"/>
              <a:t> </a:t>
            </a:r>
          </a:p>
          <a:p>
            <a:pPr marL="342900" indent="-342900" algn="ctr">
              <a:buClr>
                <a:srgbClr val="5B0DAA"/>
              </a:buClr>
              <a:buFont typeface="Wingdings" pitchFamily="2" charset="2"/>
              <a:buNone/>
            </a:pPr>
            <a:endParaRPr lang="en-US" sz="1600" dirty="0"/>
          </a:p>
          <a:p>
            <a:pPr marL="342900" indent="-342900" algn="ctr">
              <a:buClr>
                <a:srgbClr val="5B0DAA"/>
              </a:buClr>
              <a:buFont typeface="Wingdings" pitchFamily="2" charset="2"/>
              <a:buNone/>
            </a:pPr>
            <a:r>
              <a:rPr lang="en-US" sz="1600" dirty="0" smtClean="0"/>
              <a:t>This talk is: </a:t>
            </a:r>
            <a:r>
              <a:rPr lang="en-US" sz="1600" dirty="0">
                <a:hlinkClick r:id="rId6"/>
              </a:rPr>
              <a:t>http://</a:t>
            </a:r>
            <a:r>
              <a:rPr lang="en-US" sz="1600" dirty="0" smtClean="0">
                <a:hlinkClick r:id="rId6"/>
              </a:rPr>
              <a:t>bit.ly/kstate-informatics-fs2016</a:t>
            </a:r>
            <a:endParaRPr lang="en-US" sz="1600" dirty="0" smtClean="0"/>
          </a:p>
          <a:p>
            <a:pPr marL="342900" indent="-342900" algn="ctr">
              <a:buClr>
                <a:srgbClr val="5B0DAA"/>
              </a:buClr>
              <a:buFont typeface="Wingdings" pitchFamily="2" charset="2"/>
              <a:buNone/>
            </a:pPr>
            <a:endParaRPr lang="en-US" sz="1600" u="sng" dirty="0" smtClean="0"/>
          </a:p>
          <a:p>
            <a:pPr marL="342900" indent="-342900" algn="ctr">
              <a:buClr>
                <a:srgbClr val="5B0DAA"/>
              </a:buClr>
              <a:buFont typeface="Wingdings" pitchFamily="2" charset="2"/>
              <a:buNone/>
            </a:pPr>
            <a:r>
              <a:rPr lang="en-US" sz="1600" dirty="0" smtClean="0"/>
              <a:t>Other resources:</a:t>
            </a:r>
          </a:p>
          <a:p>
            <a:pPr marL="342900" indent="-342900" algn="ctr">
              <a:buClr>
                <a:srgbClr val="5B0DAA"/>
              </a:buClr>
            </a:pPr>
            <a:r>
              <a:rPr lang="en-US" sz="1600" dirty="0" smtClean="0">
                <a:hlinkClick r:id="rId7"/>
              </a:rPr>
              <a:t>http</a:t>
            </a:r>
            <a:r>
              <a:rPr lang="en-US" sz="1600" dirty="0">
                <a:hlinkClick r:id="rId7"/>
              </a:rPr>
              <a:t>://</a:t>
            </a:r>
            <a:r>
              <a:rPr lang="en-US" sz="1600" dirty="0" smtClean="0">
                <a:hlinkClick r:id="rId7"/>
              </a:rPr>
              <a:t>bit.ly/kstate-CIS115-F2014</a:t>
            </a:r>
            <a:endParaRPr lang="en-US" sz="1600" dirty="0" smtClean="0"/>
          </a:p>
          <a:p>
            <a:pPr marL="342900" indent="-342900" algn="ctr">
              <a:buClr>
                <a:srgbClr val="5B0DAA"/>
              </a:buClr>
            </a:pPr>
            <a:r>
              <a:rPr lang="en-US" sz="1600" dirty="0" smtClean="0"/>
              <a:t>Visualization intro: </a:t>
            </a:r>
            <a:r>
              <a:rPr lang="en-US" sz="1600" dirty="0" smtClean="0">
                <a:latin typeface="Arial"/>
                <a:cs typeface="Arial"/>
                <a:hlinkClick r:id="rId8"/>
              </a:rPr>
              <a:t>http</a:t>
            </a:r>
            <a:r>
              <a:rPr lang="en-US" sz="1600" dirty="0">
                <a:latin typeface="Arial"/>
                <a:cs typeface="Arial"/>
                <a:hlinkClick r:id="rId8"/>
              </a:rPr>
              <a:t>://</a:t>
            </a:r>
            <a:r>
              <a:rPr lang="en-US" sz="1600" dirty="0" smtClean="0">
                <a:latin typeface="Arial"/>
                <a:cs typeface="Arial"/>
                <a:hlinkClick r:id="rId8"/>
              </a:rPr>
              <a:t>bit.ly/kstate-cgclass-infovis-VDQI</a:t>
            </a:r>
            <a:r>
              <a:rPr lang="en-US" sz="1600" dirty="0" smtClean="0">
                <a:latin typeface="Arial"/>
                <a:cs typeface="Arial"/>
              </a:rPr>
              <a:t> </a:t>
            </a:r>
          </a:p>
          <a:p>
            <a:pPr algn="ctr"/>
            <a:r>
              <a:rPr lang="en-US" sz="1600" dirty="0" smtClean="0">
                <a:latin typeface="Arial"/>
                <a:cs typeface="Arial"/>
              </a:rPr>
              <a:t>On studying media arts (IUPUI): </a:t>
            </a:r>
            <a:r>
              <a:rPr lang="en-US" sz="1600" dirty="0">
                <a:hlinkClick r:id="rId9"/>
              </a:rPr>
              <a:t>http://</a:t>
            </a:r>
            <a:r>
              <a:rPr lang="en-US" sz="1600" dirty="0" smtClean="0">
                <a:hlinkClick r:id="rId9"/>
              </a:rPr>
              <a:t>bit.ly/media-arts-iupui-zajac</a:t>
            </a:r>
            <a:r>
              <a:rPr lang="en-US" sz="1600" dirty="0">
                <a:latin typeface="Arial"/>
                <a:cs typeface="Arial"/>
              </a:rPr>
              <a:t> </a:t>
            </a:r>
            <a:endParaRPr lang="en-US" sz="1600" dirty="0" smtClean="0">
              <a:latin typeface="Arial"/>
              <a:cs typeface="Arial"/>
            </a:endParaRPr>
          </a:p>
          <a:p>
            <a:pPr marL="342900" indent="-342900" algn="ctr">
              <a:buClr>
                <a:srgbClr val="5B0DAA"/>
              </a:buClr>
            </a:pPr>
            <a:endParaRPr lang="en-US" sz="1600" dirty="0" smtClean="0">
              <a:latin typeface="Arial"/>
              <a:cs typeface="Arial"/>
            </a:endParaRPr>
          </a:p>
        </p:txBody>
      </p:sp>
      <p:sp>
        <p:nvSpPr>
          <p:cNvPr id="233476" name="Rectangle 4"/>
          <p:cNvSpPr>
            <a:spLocks noChangeArrowheads="1"/>
          </p:cNvSpPr>
          <p:nvPr/>
        </p:nvSpPr>
        <p:spPr bwMode="auto">
          <a:xfrm>
            <a:off x="1721149" y="1143000"/>
            <a:ext cx="633062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/>
              <a:t>Informatics, Data Science, Big Data:</a:t>
            </a:r>
          </a:p>
          <a:p>
            <a:pPr algn="ctr">
              <a:spcBef>
                <a:spcPct val="0"/>
              </a:spcBef>
              <a:buClrTx/>
            </a:pPr>
            <a:r>
              <a:rPr lang="en-US" sz="2800" dirty="0" smtClean="0"/>
              <a:t>Topics, Applications, and Careers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20378" y="76200"/>
            <a:ext cx="7531894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u="none" dirty="0" smtClean="0">
                <a:solidFill>
                  <a:srgbClr val="5B0DAA"/>
                </a:solidFill>
                <a:latin typeface="Copperplate Gothic Light" pitchFamily="34" charset="0"/>
              </a:rPr>
              <a:t>CIS 115</a:t>
            </a:r>
          </a:p>
          <a:p>
            <a:pPr algn="ctr">
              <a:spcBef>
                <a:spcPct val="0"/>
              </a:spcBef>
              <a:buClrTx/>
            </a:pPr>
            <a:r>
              <a:rPr lang="en-US" sz="2800" u="none" dirty="0" smtClean="0">
                <a:solidFill>
                  <a:srgbClr val="5B0DAA"/>
                </a:solidFill>
                <a:latin typeface="Copperplate Gothic Light" pitchFamily="34" charset="0"/>
              </a:rPr>
              <a:t>Introduction to Computing Science</a:t>
            </a:r>
            <a:endParaRPr lang="en-US" sz="2800" u="none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19200" y="76200"/>
            <a:ext cx="739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Outline</a:t>
            </a:r>
            <a:endParaRPr lang="en-US" sz="2000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9906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>
                <a:solidFill>
                  <a:srgbClr val="FF0000"/>
                </a:solidFill>
              </a:rPr>
              <a:t>What are Data Science, Big Data, and Analytics? </a:t>
            </a: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What Is Informatics? How Is It Relevant to Computer Science?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Applied computational, information science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Domains: arts, </a:t>
            </a:r>
            <a:r>
              <a:rPr lang="en-US" sz="2000" dirty="0">
                <a:solidFill>
                  <a:srgbClr val="0000CC"/>
                </a:solidFill>
              </a:rPr>
              <a:t>sciences, medicine</a:t>
            </a:r>
            <a:r>
              <a:rPr lang="en-US" sz="2000" dirty="0" smtClean="0">
                <a:solidFill>
                  <a:srgbClr val="0000CC"/>
                </a:solidFill>
              </a:rPr>
              <a:t>, law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Tasks: analytics, visualization, data/info integration</a:t>
            </a:r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Motivating Areas, Examples, Sources </a:t>
            </a:r>
            <a:endParaRPr lang="en-US" sz="2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Info Visualization, Big Data Analytics, &amp; </a:t>
            </a:r>
            <a:r>
              <a:rPr lang="en-US" sz="2000" i="1" dirty="0" smtClean="0">
                <a:solidFill>
                  <a:srgbClr val="0000CC"/>
                </a:solidFill>
              </a:rPr>
              <a:t>The Ghost Map</a:t>
            </a:r>
            <a:endParaRPr lang="en-US" sz="2000" i="1" baseline="30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Informatics in the Sciences: Bioinformatics and Beyond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Digital Humanities and Media Arts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Media Sciences: Mass Communications to Text Analytics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Medical and Health Informatics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1143000" y="76200"/>
            <a:ext cx="7391400" cy="9144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buClrTx/>
              <a:defRPr/>
            </a:pPr>
            <a:r>
              <a:rPr lang="en-US" sz="2800" u="sng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B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usiness </a:t>
            </a:r>
            <a:r>
              <a:rPr lang="en-US" sz="2800" u="sng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ntelligence (BI) &amp;</a:t>
            </a:r>
          </a:p>
          <a:p>
            <a:pPr algn="ctr">
              <a:spcBef>
                <a:spcPct val="0"/>
              </a:spcBef>
              <a:buClrTx/>
              <a:defRPr/>
            </a:pPr>
            <a:r>
              <a:rPr lang="en-US" sz="2800" u="sng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C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ustomer </a:t>
            </a:r>
            <a:r>
              <a:rPr lang="en-US" sz="2800" u="sng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R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elationship </a:t>
            </a:r>
            <a:r>
              <a:rPr lang="en-US" sz="2800" u="sng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M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anagement</a:t>
            </a:r>
            <a:endParaRPr lang="en-US" sz="2800" kern="0" dirty="0">
              <a:solidFill>
                <a:srgbClr val="5B0DAA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1092200"/>
            <a:ext cx="7366000" cy="4165600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09600" y="5486400"/>
            <a:ext cx="7449283" cy="8248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99CC"/>
                </a:solidFill>
                <a:hlinkClick r:id="rId4"/>
              </a:rPr>
              <a:t>http://</a:t>
            </a:r>
            <a:r>
              <a:rPr lang="en-US" dirty="0" smtClean="0">
                <a:solidFill>
                  <a:srgbClr val="0099CC"/>
                </a:solidFill>
                <a:hlinkClick r:id="rId4"/>
              </a:rPr>
              <a:t>bit.ly/datamining-target-teenpreg</a:t>
            </a:r>
            <a:r>
              <a:rPr lang="en-US" dirty="0"/>
              <a:t>, </a:t>
            </a:r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bit.ly/datamining-ethics-teenpreg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99CC"/>
                </a:solidFill>
              </a:rPr>
              <a:t> </a:t>
            </a:r>
          </a:p>
          <a:p>
            <a:r>
              <a:rPr lang="en-US" dirty="0" smtClean="0"/>
              <a:t>“How </a:t>
            </a:r>
            <a:r>
              <a:rPr lang="en-US" dirty="0"/>
              <a:t>Target Figured Out A Teen Girl Was Pregnant Before Her Father </a:t>
            </a:r>
            <a:r>
              <a:rPr lang="en-US" dirty="0" smtClean="0"/>
              <a:t>Did” (Hill, 2012)</a:t>
            </a:r>
          </a:p>
          <a:p>
            <a:r>
              <a:rPr lang="en-US" dirty="0"/>
              <a:t>See also: </a:t>
            </a:r>
            <a:r>
              <a:rPr lang="en-US" dirty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bit.ly/seeing-state</a:t>
            </a:r>
            <a:r>
              <a:rPr lang="en-US" dirty="0" smtClean="0"/>
              <a:t> – </a:t>
            </a:r>
            <a:r>
              <a:rPr lang="en-US" i="1" dirty="0" smtClean="0"/>
              <a:t>Seeing Like a State</a:t>
            </a:r>
            <a:r>
              <a:rPr lang="en-US" dirty="0" smtClean="0"/>
              <a:t> (Scott, 1999)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18854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ChangeArrowheads="1"/>
          </p:cNvSpPr>
          <p:nvPr/>
        </p:nvSpPr>
        <p:spPr>
          <a:xfrm>
            <a:off x="1143000" y="76200"/>
            <a:ext cx="7391400" cy="9144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buClrTx/>
              <a:defRPr/>
            </a:pP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Characterizing Big Data:</a:t>
            </a:r>
          </a:p>
          <a:p>
            <a:pPr algn="ctr">
              <a:spcBef>
                <a:spcPct val="0"/>
              </a:spcBef>
              <a:buClrTx/>
              <a:defRPr/>
            </a:pP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Three V’s – </a:t>
            </a:r>
            <a:r>
              <a:rPr lang="en-US" sz="2800" u="sng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V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olume, </a:t>
            </a:r>
            <a:r>
              <a:rPr lang="en-US" sz="2800" u="sng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V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elocity, </a:t>
            </a:r>
            <a:r>
              <a:rPr lang="en-US" sz="2800" u="sng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V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ariety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393" y="1295400"/>
            <a:ext cx="5987207" cy="4386262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7200" y="5867400"/>
            <a:ext cx="3717684" cy="5663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Adapted from slide © 2012, M. </a:t>
            </a:r>
            <a:r>
              <a:rPr lang="en-US" dirty="0" err="1" smtClean="0">
                <a:solidFill>
                  <a:srgbClr val="FF6600"/>
                </a:solidFill>
              </a:rPr>
              <a:t>Grobelnik</a:t>
            </a:r>
            <a:endParaRPr lang="en-US" dirty="0" smtClean="0">
              <a:solidFill>
                <a:srgbClr val="FF6600"/>
              </a:solidFill>
            </a:endParaRPr>
          </a:p>
          <a:p>
            <a:r>
              <a:rPr lang="en-US" dirty="0">
                <a:solidFill>
                  <a:srgbClr val="FF6600"/>
                </a:solidFill>
                <a:hlinkClick r:id="rId4"/>
              </a:rPr>
              <a:t>http://</a:t>
            </a:r>
            <a:r>
              <a:rPr lang="en-US" dirty="0" smtClean="0">
                <a:solidFill>
                  <a:srgbClr val="FF6600"/>
                </a:solidFill>
                <a:hlinkClick r:id="rId4"/>
              </a:rPr>
              <a:t>bit.ly/bigdata-tutorial-grobelnik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99433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ChangeArrowheads="1"/>
          </p:cNvSpPr>
          <p:nvPr/>
        </p:nvSpPr>
        <p:spPr>
          <a:xfrm>
            <a:off x="1143000" y="76200"/>
            <a:ext cx="7391400" cy="9144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buClrTx/>
              <a:defRPr/>
            </a:pP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How Much Is There?</a:t>
            </a:r>
          </a:p>
          <a:p>
            <a:pPr algn="ctr">
              <a:spcBef>
                <a:spcPct val="0"/>
              </a:spcBef>
              <a:buClrTx/>
              <a:defRPr/>
            </a:pP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A Growing Torrent (2012)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7200" y="5867400"/>
            <a:ext cx="3717684" cy="5663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Adapted from slide © 2012, M. </a:t>
            </a:r>
            <a:r>
              <a:rPr lang="en-US" dirty="0" err="1" smtClean="0">
                <a:solidFill>
                  <a:srgbClr val="FF6600"/>
                </a:solidFill>
              </a:rPr>
              <a:t>Grobelnik</a:t>
            </a:r>
            <a:endParaRPr lang="en-US" dirty="0" smtClean="0">
              <a:solidFill>
                <a:srgbClr val="FF6600"/>
              </a:solidFill>
            </a:endParaRPr>
          </a:p>
          <a:p>
            <a:r>
              <a:rPr lang="en-US" dirty="0">
                <a:solidFill>
                  <a:srgbClr val="FF6600"/>
                </a:solidFill>
                <a:hlinkClick r:id="rId3"/>
              </a:rPr>
              <a:t>http://</a:t>
            </a:r>
            <a:r>
              <a:rPr lang="en-US" dirty="0" smtClean="0">
                <a:solidFill>
                  <a:srgbClr val="FF6600"/>
                </a:solidFill>
                <a:hlinkClick r:id="rId3"/>
              </a:rPr>
              <a:t>bit.ly/bigdata-tutorial-grobelnik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endParaRPr lang="en-US" dirty="0">
              <a:solidFill>
                <a:srgbClr val="FF66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1143000"/>
            <a:ext cx="3820794" cy="461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99043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ChangeArrowheads="1"/>
          </p:cNvSpPr>
          <p:nvPr/>
        </p:nvSpPr>
        <p:spPr>
          <a:xfrm>
            <a:off x="1143000" y="76200"/>
            <a:ext cx="7391400" cy="9144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buClrTx/>
              <a:defRPr/>
            </a:pP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Sources:</a:t>
            </a:r>
            <a:r>
              <a:rPr lang="en-US" sz="2800" kern="0" dirty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Web &amp; Mobile Content, Messaging, Search, Social Media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7200" y="5867400"/>
            <a:ext cx="2842445" cy="5663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66FF"/>
                </a:solidFill>
              </a:rPr>
              <a:t>© 2013, Hewlett-Packard</a:t>
            </a:r>
          </a:p>
          <a:p>
            <a:r>
              <a:rPr lang="en-US" dirty="0">
                <a:solidFill>
                  <a:srgbClr val="FF6600"/>
                </a:solidFill>
                <a:hlinkClick r:id="rId3"/>
              </a:rPr>
              <a:t>http://</a:t>
            </a:r>
            <a:r>
              <a:rPr lang="en-US" dirty="0" smtClean="0">
                <a:solidFill>
                  <a:srgbClr val="FF6600"/>
                </a:solidFill>
                <a:hlinkClick r:id="rId3"/>
              </a:rPr>
              <a:t>bit.ly/what-is-big-data-hp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endParaRPr lang="en-US" dirty="0">
              <a:solidFill>
                <a:srgbClr val="FF66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219200"/>
            <a:ext cx="8377326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28317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487488"/>
            <a:ext cx="1944687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2505075" y="1785938"/>
            <a:ext cx="2305050" cy="1512887"/>
          </a:xfrm>
          <a:prstGeom prst="rect">
            <a:avLst/>
          </a:prstGeom>
          <a:solidFill>
            <a:srgbClr val="C5E2EE"/>
          </a:solidFill>
          <a:ln w="25560">
            <a:solidFill>
              <a:srgbClr val="90A6A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1D82A4"/>
              </a:buClr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49FBD"/>
              </a:buClr>
              <a:buFont typeface="Calibri" panose="020F050202020403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AEC8"/>
              </a:buClr>
              <a:buFont typeface="Calibri" panose="020F050202020403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5E2EE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5E2F1"/>
              </a:buClr>
              <a:buFont typeface="Calibri" panose="020F050202020403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800"/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2505075" y="3289300"/>
            <a:ext cx="2305050" cy="1511300"/>
          </a:xfrm>
          <a:prstGeom prst="rect">
            <a:avLst/>
          </a:prstGeom>
          <a:solidFill>
            <a:srgbClr val="C5E2EE"/>
          </a:solidFill>
          <a:ln w="25560">
            <a:solidFill>
              <a:srgbClr val="90A6A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1D82A4"/>
              </a:buClr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49FBD"/>
              </a:buClr>
              <a:buFont typeface="Calibri" panose="020F050202020403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AEC8"/>
              </a:buClr>
              <a:buFont typeface="Calibri" panose="020F050202020403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5E2EE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5E2F1"/>
              </a:buClr>
              <a:buFont typeface="Calibri" panose="020F050202020403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800"/>
          </a:p>
        </p:txBody>
      </p:sp>
      <p:sp>
        <p:nvSpPr>
          <p:cNvPr id="21509" name="Rectangle 4"/>
          <p:cNvSpPr>
            <a:spLocks noChangeArrowheads="1"/>
          </p:cNvSpPr>
          <p:nvPr/>
        </p:nvSpPr>
        <p:spPr bwMode="auto">
          <a:xfrm>
            <a:off x="2505075" y="4810125"/>
            <a:ext cx="2305050" cy="1512888"/>
          </a:xfrm>
          <a:prstGeom prst="rect">
            <a:avLst/>
          </a:prstGeom>
          <a:solidFill>
            <a:srgbClr val="C5E2EE"/>
          </a:solidFill>
          <a:ln w="25560">
            <a:solidFill>
              <a:srgbClr val="90A6A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1D82A4"/>
              </a:buClr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49FBD"/>
              </a:buClr>
              <a:buFont typeface="Calibri" panose="020F050202020403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AEC8"/>
              </a:buClr>
              <a:buFont typeface="Calibri" panose="020F050202020403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5E2EE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5E2F1"/>
              </a:buClr>
              <a:buFont typeface="Calibri" panose="020F050202020403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800"/>
          </a:p>
        </p:txBody>
      </p:sp>
      <p:grpSp>
        <p:nvGrpSpPr>
          <p:cNvPr id="21510" name="Group 5"/>
          <p:cNvGrpSpPr>
            <a:grpSpLocks/>
          </p:cNvGrpSpPr>
          <p:nvPr/>
        </p:nvGrpSpPr>
        <p:grpSpPr bwMode="auto">
          <a:xfrm>
            <a:off x="542925" y="1820863"/>
            <a:ext cx="5032375" cy="4433887"/>
            <a:chOff x="342" y="1202"/>
            <a:chExt cx="3170" cy="2793"/>
          </a:xfrm>
        </p:grpSpPr>
        <p:pic>
          <p:nvPicPr>
            <p:cNvPr id="21531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" y="1202"/>
              <a:ext cx="3170" cy="27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1532" name="Text Box 7"/>
            <p:cNvSpPr txBox="1">
              <a:spLocks noChangeArrowheads="1"/>
            </p:cNvSpPr>
            <p:nvPr/>
          </p:nvSpPr>
          <p:spPr bwMode="auto">
            <a:xfrm>
              <a:off x="342" y="1202"/>
              <a:ext cx="3170" cy="27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1D82A4"/>
                </a:buClr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449FBD"/>
                </a:buClr>
                <a:buFont typeface="Calibri" panose="020F050202020403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5FAEC8"/>
                </a:buClr>
                <a:buFont typeface="Calibri" panose="020F050202020403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C5E2EE"/>
                </a:buClr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C5E2F1"/>
                </a:buClr>
                <a:buFont typeface="Calibri" panose="020F050202020403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5E2F1"/>
                </a:buClr>
                <a:buFont typeface="Calibri" panose="020F050202020403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5E2F1"/>
                </a:buClr>
                <a:buFont typeface="Calibri" panose="020F050202020403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5E2F1"/>
                </a:buClr>
                <a:buFont typeface="Calibri" panose="020F050202020403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5E2F1"/>
                </a:buClr>
                <a:buFont typeface="Calibri" panose="020F050202020403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GB" altLang="en-US" sz="1800"/>
            </a:p>
          </p:txBody>
        </p:sp>
      </p:grpSp>
      <p:sp>
        <p:nvSpPr>
          <p:cNvPr id="21511" name="Text Box 8"/>
          <p:cNvSpPr txBox="1">
            <a:spLocks noChangeArrowheads="1"/>
          </p:cNvSpPr>
          <p:nvPr/>
        </p:nvSpPr>
        <p:spPr bwMode="auto">
          <a:xfrm>
            <a:off x="250825" y="203200"/>
            <a:ext cx="81645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1D82A4"/>
              </a:buClr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49FBD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AEC8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5E2EE"/>
              </a:buClr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en-US" b="1">
                <a:solidFill>
                  <a:srgbClr val="1D82A4"/>
                </a:solidFill>
                <a:ea typeface="Droid Sans"/>
                <a:cs typeface="Droid Sans"/>
              </a:rPr>
              <a:t>MapReduce in a nutshell</a:t>
            </a:r>
          </a:p>
        </p:txBody>
      </p:sp>
      <p:sp>
        <p:nvSpPr>
          <p:cNvPr id="21512" name="Text Box 9"/>
          <p:cNvSpPr txBox="1">
            <a:spLocks noChangeArrowheads="1"/>
          </p:cNvSpPr>
          <p:nvPr/>
        </p:nvSpPr>
        <p:spPr bwMode="auto">
          <a:xfrm>
            <a:off x="8234363" y="6327775"/>
            <a:ext cx="65881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buClr>
                <a:srgbClr val="1D82A4"/>
              </a:buClr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49FBD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AEC8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5E2EE"/>
              </a:buClr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A26CFD29-E1CC-4232-9E15-9646E941C52D}" type="slidenum">
              <a:rPr lang="en-US" altLang="en-US" sz="1400">
                <a:solidFill>
                  <a:srgbClr val="000000"/>
                </a:solidFill>
                <a:ea typeface="Droid Sans"/>
                <a:cs typeface="Droid Sans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>
              <a:solidFill>
                <a:srgbClr val="000000"/>
              </a:solidFill>
              <a:ea typeface="Droid Sans"/>
              <a:cs typeface="Droid Sans"/>
            </a:endParaRPr>
          </a:p>
        </p:txBody>
      </p:sp>
      <p:sp>
        <p:nvSpPr>
          <p:cNvPr id="21514" name="Text Box 11"/>
          <p:cNvSpPr txBox="1">
            <a:spLocks noChangeArrowheads="1"/>
          </p:cNvSpPr>
          <p:nvPr/>
        </p:nvSpPr>
        <p:spPr bwMode="auto">
          <a:xfrm>
            <a:off x="2643188" y="1857375"/>
            <a:ext cx="666750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lr>
                <a:srgbClr val="1D82A4"/>
              </a:buClr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49FBD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AEC8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5E2EE"/>
              </a:buClr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ea typeface="Droid Sans"/>
                <a:cs typeface="Droid Sans"/>
              </a:rPr>
              <a:t>Task1</a:t>
            </a:r>
          </a:p>
        </p:txBody>
      </p:sp>
      <p:pic>
        <p:nvPicPr>
          <p:cNvPr id="21515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895350"/>
            <a:ext cx="8113712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16" name="Text Box 13"/>
          <p:cNvSpPr txBox="1">
            <a:spLocks noChangeArrowheads="1"/>
          </p:cNvSpPr>
          <p:nvPr/>
        </p:nvSpPr>
        <p:spPr bwMode="auto">
          <a:xfrm>
            <a:off x="2641600" y="3351213"/>
            <a:ext cx="717550" cy="30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lr>
                <a:srgbClr val="1D82A4"/>
              </a:buClr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49FBD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AEC8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5E2EE"/>
              </a:buClr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ea typeface="Droid Sans"/>
                <a:cs typeface="Droid Sans"/>
              </a:rPr>
              <a:t>Task 2</a:t>
            </a:r>
          </a:p>
        </p:txBody>
      </p:sp>
      <p:sp>
        <p:nvSpPr>
          <p:cNvPr id="21517" name="Text Box 14"/>
          <p:cNvSpPr txBox="1">
            <a:spLocks noChangeArrowheads="1"/>
          </p:cNvSpPr>
          <p:nvPr/>
        </p:nvSpPr>
        <p:spPr bwMode="auto">
          <a:xfrm>
            <a:off x="2641600" y="4862513"/>
            <a:ext cx="717550" cy="30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lr>
                <a:srgbClr val="1D82A4"/>
              </a:buClr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49FBD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AEC8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5E2EE"/>
              </a:buClr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en-US" sz="1400">
                <a:solidFill>
                  <a:srgbClr val="000000"/>
                </a:solidFill>
                <a:latin typeface="Arial" panose="020B0604020202020204" pitchFamily="34" charset="0"/>
                <a:ea typeface="Droid Sans"/>
                <a:cs typeface="Droid Sans"/>
              </a:rPr>
              <a:t>Task 3</a:t>
            </a:r>
          </a:p>
        </p:txBody>
      </p:sp>
      <p:sp>
        <p:nvSpPr>
          <p:cNvPr id="21518" name="Line 15"/>
          <p:cNvSpPr>
            <a:spLocks noChangeShapeType="1"/>
          </p:cNvSpPr>
          <p:nvPr/>
        </p:nvSpPr>
        <p:spPr bwMode="auto">
          <a:xfrm>
            <a:off x="4810125" y="2541588"/>
            <a:ext cx="1660525" cy="757237"/>
          </a:xfrm>
          <a:prstGeom prst="line">
            <a:avLst/>
          </a:prstGeom>
          <a:noFill/>
          <a:ln w="25560">
            <a:solidFill>
              <a:srgbClr val="1D82A4"/>
            </a:solidFill>
            <a:miter lim="800000"/>
            <a:headEnd/>
            <a:tailEnd/>
          </a:ln>
          <a:effectLst>
            <a:outerShdw dist="74769" dir="938535" algn="ctr" rotWithShape="0">
              <a:srgbClr val="000000">
                <a:alpha val="38033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9" name="Line 16"/>
          <p:cNvSpPr>
            <a:spLocks noChangeShapeType="1"/>
          </p:cNvSpPr>
          <p:nvPr/>
        </p:nvSpPr>
        <p:spPr bwMode="auto">
          <a:xfrm flipV="1">
            <a:off x="4810125" y="3295650"/>
            <a:ext cx="1660525" cy="752475"/>
          </a:xfrm>
          <a:prstGeom prst="line">
            <a:avLst/>
          </a:prstGeom>
          <a:noFill/>
          <a:ln w="25560">
            <a:solidFill>
              <a:srgbClr val="1D82A4"/>
            </a:solidFill>
            <a:miter lim="800000"/>
            <a:headEnd/>
            <a:tailEnd/>
          </a:ln>
          <a:effectLst>
            <a:outerShdw dist="74769" dir="938535" algn="ctr" rotWithShape="0">
              <a:srgbClr val="000000">
                <a:alpha val="38033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0" name="Line 17"/>
          <p:cNvSpPr>
            <a:spLocks noChangeShapeType="1"/>
          </p:cNvSpPr>
          <p:nvPr/>
        </p:nvSpPr>
        <p:spPr bwMode="auto">
          <a:xfrm>
            <a:off x="4810125" y="2541588"/>
            <a:ext cx="1660525" cy="2220912"/>
          </a:xfrm>
          <a:prstGeom prst="line">
            <a:avLst/>
          </a:prstGeom>
          <a:noFill/>
          <a:ln w="25560">
            <a:solidFill>
              <a:srgbClr val="1D82A4"/>
            </a:solidFill>
            <a:miter lim="800000"/>
            <a:headEnd/>
            <a:tailEnd/>
          </a:ln>
          <a:effectLst>
            <a:outerShdw dist="74769" dir="938535" algn="ctr" rotWithShape="0">
              <a:srgbClr val="000000">
                <a:alpha val="38033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1" name="Line 18"/>
          <p:cNvSpPr>
            <a:spLocks noChangeShapeType="1"/>
          </p:cNvSpPr>
          <p:nvPr/>
        </p:nvSpPr>
        <p:spPr bwMode="auto">
          <a:xfrm>
            <a:off x="4810125" y="4044950"/>
            <a:ext cx="1660525" cy="717550"/>
          </a:xfrm>
          <a:prstGeom prst="line">
            <a:avLst/>
          </a:prstGeom>
          <a:noFill/>
          <a:ln w="25560">
            <a:solidFill>
              <a:srgbClr val="1D82A4"/>
            </a:solidFill>
            <a:miter lim="800000"/>
            <a:headEnd/>
            <a:tailEnd/>
          </a:ln>
          <a:effectLst>
            <a:outerShdw dist="74769" dir="938535" algn="ctr" rotWithShape="0">
              <a:srgbClr val="000000">
                <a:alpha val="38033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2" name="Line 19"/>
          <p:cNvSpPr>
            <a:spLocks noChangeShapeType="1"/>
          </p:cNvSpPr>
          <p:nvPr/>
        </p:nvSpPr>
        <p:spPr bwMode="auto">
          <a:xfrm flipV="1">
            <a:off x="4810125" y="4759325"/>
            <a:ext cx="1660525" cy="774700"/>
          </a:xfrm>
          <a:prstGeom prst="line">
            <a:avLst/>
          </a:prstGeom>
          <a:noFill/>
          <a:ln w="25560">
            <a:solidFill>
              <a:srgbClr val="1D82A4"/>
            </a:solidFill>
            <a:miter lim="800000"/>
            <a:headEnd/>
            <a:tailEnd/>
          </a:ln>
          <a:effectLst>
            <a:outerShdw dist="74769" dir="938535" algn="ctr" rotWithShape="0">
              <a:srgbClr val="000000">
                <a:alpha val="38033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3" name="Line 20"/>
          <p:cNvSpPr>
            <a:spLocks noChangeShapeType="1"/>
          </p:cNvSpPr>
          <p:nvPr/>
        </p:nvSpPr>
        <p:spPr bwMode="auto">
          <a:xfrm flipV="1">
            <a:off x="4810125" y="3295650"/>
            <a:ext cx="1660525" cy="2273300"/>
          </a:xfrm>
          <a:prstGeom prst="line">
            <a:avLst/>
          </a:prstGeom>
          <a:noFill/>
          <a:ln w="25560">
            <a:solidFill>
              <a:srgbClr val="1D82A4"/>
            </a:solidFill>
            <a:miter lim="800000"/>
            <a:headEnd/>
            <a:tailEnd/>
          </a:ln>
          <a:effectLst>
            <a:outerShdw dist="74769" dir="938535" algn="ctr" rotWithShape="0">
              <a:srgbClr val="000000">
                <a:alpha val="38033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1524" name="Group 21"/>
          <p:cNvGrpSpPr>
            <a:grpSpLocks/>
          </p:cNvGrpSpPr>
          <p:nvPr/>
        </p:nvGrpSpPr>
        <p:grpSpPr bwMode="auto">
          <a:xfrm>
            <a:off x="7935913" y="3948113"/>
            <a:ext cx="862012" cy="430212"/>
            <a:chOff x="4933" y="2466"/>
            <a:chExt cx="543" cy="271"/>
          </a:xfrm>
        </p:grpSpPr>
        <p:sp>
          <p:nvSpPr>
            <p:cNvPr id="21529" name="AutoShape 22"/>
            <p:cNvSpPr>
              <a:spLocks noChangeArrowheads="1"/>
            </p:cNvSpPr>
            <p:nvPr/>
          </p:nvSpPr>
          <p:spPr bwMode="auto">
            <a:xfrm>
              <a:off x="4933" y="2466"/>
              <a:ext cx="543" cy="271"/>
            </a:xfrm>
            <a:prstGeom prst="roundRect">
              <a:avLst>
                <a:gd name="adj" fmla="val 10000"/>
              </a:avLst>
            </a:prstGeom>
            <a:solidFill>
              <a:srgbClr val="1D82A4"/>
            </a:solidFill>
            <a:ln w="2556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1D82A4"/>
                </a:buClr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449FBD"/>
                </a:buClr>
                <a:buFont typeface="Calibri" panose="020F050202020403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5FAEC8"/>
                </a:buClr>
                <a:buFont typeface="Calibri" panose="020F050202020403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C5E2EE"/>
                </a:buClr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C5E2F1"/>
                </a:buClr>
                <a:buFont typeface="Calibri" panose="020F050202020403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5E2F1"/>
                </a:buClr>
                <a:buFont typeface="Calibri" panose="020F050202020403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5E2F1"/>
                </a:buClr>
                <a:buFont typeface="Calibri" panose="020F050202020403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5E2F1"/>
                </a:buClr>
                <a:buFont typeface="Calibri" panose="020F050202020403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5E2F1"/>
                </a:buClr>
                <a:buFont typeface="Calibri" panose="020F0502020204030204" pitchFamily="34" charset="0"/>
                <a:buChar char="•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GB" altLang="en-US" sz="1800"/>
            </a:p>
          </p:txBody>
        </p:sp>
        <p:sp>
          <p:nvSpPr>
            <p:cNvPr id="21530" name="Rectangle 23"/>
            <p:cNvSpPr>
              <a:spLocks noChangeArrowheads="1"/>
            </p:cNvSpPr>
            <p:nvPr/>
          </p:nvSpPr>
          <p:spPr bwMode="auto">
            <a:xfrm>
              <a:off x="4941" y="2474"/>
              <a:ext cx="527" cy="2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280" tIns="8280" rIns="8280" bIns="8280" anchor="ctr"/>
            <a:lstStyle>
              <a:lvl1pPr eaLnBrk="0" hangingPunct="0">
                <a:spcBef>
                  <a:spcPct val="20000"/>
                </a:spcBef>
                <a:buClr>
                  <a:srgbClr val="1D82A4"/>
                </a:buClr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449FBD"/>
                </a:buClr>
                <a:buFont typeface="Calibri" panose="020F050202020403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5FAEC8"/>
                </a:buClr>
                <a:buFont typeface="Calibri" panose="020F050202020403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C5E2EE"/>
                </a:buClr>
                <a:buFont typeface="Arial" panose="020B060402020202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C5E2F1"/>
                </a:buClr>
                <a:buFont typeface="Calibri" panose="020F050202020403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5E2F1"/>
                </a:buClr>
                <a:buFont typeface="Calibri" panose="020F050202020403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5E2F1"/>
                </a:buClr>
                <a:buFont typeface="Calibri" panose="020F050202020403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5E2F1"/>
                </a:buClr>
                <a:buFont typeface="Calibri" panose="020F050202020403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5E2F1"/>
                </a:buClr>
                <a:buFont typeface="Calibri" panose="020F0502020204030204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0"/>
                </a:spcBef>
                <a:spcAft>
                  <a:spcPts val="563"/>
                </a:spcAft>
                <a:buClrTx/>
                <a:buFontTx/>
                <a:buNone/>
              </a:pPr>
              <a:r>
                <a:rPr lang="de-AT" altLang="en-US" sz="1300">
                  <a:solidFill>
                    <a:srgbClr val="FFFFFF"/>
                  </a:solidFill>
                  <a:ea typeface="Droid Sans"/>
                  <a:cs typeface="Droid Sans"/>
                </a:rPr>
                <a:t>Output data</a:t>
              </a:r>
            </a:p>
          </p:txBody>
        </p:sp>
      </p:grpSp>
      <p:sp>
        <p:nvSpPr>
          <p:cNvPr id="21525" name="AutoShape 24"/>
          <p:cNvSpPr>
            <a:spLocks noChangeArrowheads="1"/>
          </p:cNvSpPr>
          <p:nvPr/>
        </p:nvSpPr>
        <p:spPr bwMode="auto">
          <a:xfrm>
            <a:off x="6470650" y="4514850"/>
            <a:ext cx="1130300" cy="669925"/>
          </a:xfrm>
          <a:prstGeom prst="roundRect">
            <a:avLst>
              <a:gd name="adj" fmla="val 16667"/>
            </a:avLst>
          </a:prstGeom>
          <a:solidFill>
            <a:srgbClr val="1D82A4"/>
          </a:solidFill>
          <a:ln w="38160">
            <a:solidFill>
              <a:srgbClr val="FFFFFF"/>
            </a:solidFill>
            <a:miter lim="800000"/>
            <a:headEnd/>
            <a:tailEnd/>
          </a:ln>
          <a:effectLst>
            <a:outerShdw dist="74769" dir="938535" algn="ctr" rotWithShape="0">
              <a:srgbClr val="000000">
                <a:alpha val="38033"/>
              </a:srgbClr>
            </a:outerShdw>
          </a:effectLst>
        </p:spPr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buClr>
                <a:srgbClr val="1D82A4"/>
              </a:buClr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49FBD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AEC8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5E2EE"/>
              </a:buClr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en-US" sz="1300">
                <a:solidFill>
                  <a:srgbClr val="FFFFFF"/>
                </a:solidFill>
                <a:ea typeface="Droid Sans"/>
                <a:cs typeface="Droid Sans"/>
              </a:rPr>
              <a:t>Aggregated Result</a:t>
            </a:r>
          </a:p>
        </p:txBody>
      </p:sp>
      <p:sp>
        <p:nvSpPr>
          <p:cNvPr id="21526" name="AutoShape 25"/>
          <p:cNvSpPr>
            <a:spLocks noChangeArrowheads="1"/>
          </p:cNvSpPr>
          <p:nvPr/>
        </p:nvSpPr>
        <p:spPr bwMode="auto">
          <a:xfrm>
            <a:off x="6470650" y="3051175"/>
            <a:ext cx="1130300" cy="668338"/>
          </a:xfrm>
          <a:prstGeom prst="roundRect">
            <a:avLst>
              <a:gd name="adj" fmla="val 16667"/>
            </a:avLst>
          </a:prstGeom>
          <a:solidFill>
            <a:srgbClr val="1D82A4"/>
          </a:solidFill>
          <a:ln w="38160">
            <a:solidFill>
              <a:srgbClr val="FFFFFF"/>
            </a:solidFill>
            <a:miter lim="800000"/>
            <a:headEnd/>
            <a:tailEnd/>
          </a:ln>
          <a:effectLst>
            <a:outerShdw dist="74769" dir="938535" algn="ctr" rotWithShape="0">
              <a:srgbClr val="000000">
                <a:alpha val="38033"/>
              </a:srgbClr>
            </a:outerShdw>
          </a:effectLst>
        </p:spPr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buClr>
                <a:srgbClr val="1D82A4"/>
              </a:buClr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49FBD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AEC8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5E2EE"/>
              </a:buClr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en-US" sz="1300">
                <a:solidFill>
                  <a:srgbClr val="FFFFFF"/>
                </a:solidFill>
                <a:ea typeface="Droid Sans"/>
                <a:cs typeface="Droid Sans"/>
              </a:rPr>
              <a:t>Aggregated Result</a:t>
            </a:r>
          </a:p>
        </p:txBody>
      </p:sp>
      <p:sp>
        <p:nvSpPr>
          <p:cNvPr id="21527" name="AutoShape 26"/>
          <p:cNvSpPr>
            <a:spLocks/>
          </p:cNvSpPr>
          <p:nvPr/>
        </p:nvSpPr>
        <p:spPr bwMode="auto">
          <a:xfrm>
            <a:off x="7615238" y="3376613"/>
            <a:ext cx="211137" cy="1573212"/>
          </a:xfrm>
          <a:prstGeom prst="rightBrace">
            <a:avLst>
              <a:gd name="adj1" fmla="val 8348"/>
              <a:gd name="adj2" fmla="val 50000"/>
            </a:avLst>
          </a:prstGeom>
          <a:noFill/>
          <a:ln w="25560">
            <a:solidFill>
              <a:srgbClr val="1D82A4"/>
            </a:solidFill>
            <a:miter lim="800000"/>
            <a:headEnd/>
            <a:tailEnd/>
          </a:ln>
          <a:effectLst>
            <a:outerShdw dist="74769" dir="938535" algn="ctr" rotWithShape="0">
              <a:srgbClr val="000000">
                <a:alpha val="38033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1D82A4"/>
              </a:buClr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49FBD"/>
              </a:buClr>
              <a:buFont typeface="Calibri" panose="020F050202020403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AEC8"/>
              </a:buClr>
              <a:buFont typeface="Calibri" panose="020F050202020403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5E2EE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5E2F1"/>
              </a:buClr>
              <a:buFont typeface="Calibri" panose="020F050202020403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anose="020F050202020403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800"/>
          </a:p>
        </p:txBody>
      </p:sp>
      <p:sp>
        <p:nvSpPr>
          <p:cNvPr id="21528" name="TextBox 1"/>
          <p:cNvSpPr txBox="1">
            <a:spLocks noChangeArrowheads="1"/>
          </p:cNvSpPr>
          <p:nvPr/>
        </p:nvSpPr>
        <p:spPr bwMode="auto">
          <a:xfrm>
            <a:off x="6300788" y="5888038"/>
            <a:ext cx="1709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nl-NL" altLang="en-US" i="1"/>
              <a:t>© Sven Schlarb</a:t>
            </a:r>
            <a:endParaRPr lang="en-US" altLang="en-US" i="1"/>
          </a:p>
        </p:txBody>
      </p:sp>
    </p:spTree>
    <p:extLst>
      <p:ext uri="{BB962C8B-B14F-4D97-AF65-F5344CB8AC3E}">
        <p14:creationId xmlns:p14="http://schemas.microsoft.com/office/powerpoint/2010/main" val="222959108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Distributed Grep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81000" y="2438400"/>
            <a:ext cx="1143000" cy="1905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72" name="Text Box 32"/>
          <p:cNvSpPr txBox="1">
            <a:spLocks noChangeArrowheads="1"/>
          </p:cNvSpPr>
          <p:nvPr/>
        </p:nvSpPr>
        <p:spPr bwMode="auto">
          <a:xfrm>
            <a:off x="560388" y="2867025"/>
            <a:ext cx="77628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000">
                <a:solidFill>
                  <a:srgbClr val="000000"/>
                </a:solidFill>
              </a:rPr>
              <a:t>Very </a:t>
            </a:r>
          </a:p>
          <a:p>
            <a:pPr algn="ctr"/>
            <a:r>
              <a:rPr lang="en-US" altLang="en-US" sz="2000">
                <a:solidFill>
                  <a:srgbClr val="000000"/>
                </a:solidFill>
              </a:rPr>
              <a:t>big</a:t>
            </a:r>
          </a:p>
          <a:p>
            <a:pPr algn="ctr"/>
            <a:r>
              <a:rPr lang="en-US" altLang="en-US" sz="2000">
                <a:solidFill>
                  <a:srgbClr val="000000"/>
                </a:solidFill>
              </a:rPr>
              <a:t>data</a:t>
            </a:r>
          </a:p>
        </p:txBody>
      </p:sp>
      <p:grpSp>
        <p:nvGrpSpPr>
          <p:cNvPr id="35886" name="Group 46"/>
          <p:cNvGrpSpPr>
            <a:grpSpLocks/>
          </p:cNvGrpSpPr>
          <p:nvPr/>
        </p:nvGrpSpPr>
        <p:grpSpPr bwMode="auto">
          <a:xfrm>
            <a:off x="1647825" y="2419350"/>
            <a:ext cx="1704975" cy="1952625"/>
            <a:chOff x="1038" y="1524"/>
            <a:chExt cx="1074" cy="1230"/>
          </a:xfrm>
        </p:grpSpPr>
        <p:sp>
          <p:nvSpPr>
            <p:cNvPr id="35844" name="Rectangle 4"/>
            <p:cNvSpPr>
              <a:spLocks noChangeArrowheads="1"/>
            </p:cNvSpPr>
            <p:nvPr/>
          </p:nvSpPr>
          <p:spPr bwMode="auto">
            <a:xfrm>
              <a:off x="1392" y="1536"/>
              <a:ext cx="720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45" name="Rectangle 5"/>
            <p:cNvSpPr>
              <a:spLocks noChangeArrowheads="1"/>
            </p:cNvSpPr>
            <p:nvPr/>
          </p:nvSpPr>
          <p:spPr bwMode="auto">
            <a:xfrm>
              <a:off x="1392" y="1776"/>
              <a:ext cx="720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46" name="Rectangle 6"/>
            <p:cNvSpPr>
              <a:spLocks noChangeArrowheads="1"/>
            </p:cNvSpPr>
            <p:nvPr/>
          </p:nvSpPr>
          <p:spPr bwMode="auto">
            <a:xfrm>
              <a:off x="1392" y="2016"/>
              <a:ext cx="720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47" name="Rectangle 7"/>
            <p:cNvSpPr>
              <a:spLocks noChangeArrowheads="1"/>
            </p:cNvSpPr>
            <p:nvPr/>
          </p:nvSpPr>
          <p:spPr bwMode="auto">
            <a:xfrm>
              <a:off x="1392" y="2544"/>
              <a:ext cx="720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48" name="Line 8"/>
            <p:cNvSpPr>
              <a:spLocks noChangeShapeType="1"/>
            </p:cNvSpPr>
            <p:nvPr/>
          </p:nvSpPr>
          <p:spPr bwMode="auto">
            <a:xfrm>
              <a:off x="1749" y="2304"/>
              <a:ext cx="1" cy="144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0" name="Line 20"/>
            <p:cNvSpPr>
              <a:spLocks noChangeShapeType="1"/>
            </p:cNvSpPr>
            <p:nvPr/>
          </p:nvSpPr>
          <p:spPr bwMode="auto">
            <a:xfrm>
              <a:off x="1038" y="2064"/>
              <a:ext cx="288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3" name="Text Box 33"/>
            <p:cNvSpPr txBox="1">
              <a:spLocks noChangeArrowheads="1"/>
            </p:cNvSpPr>
            <p:nvPr/>
          </p:nvSpPr>
          <p:spPr bwMode="auto">
            <a:xfrm>
              <a:off x="1392" y="1524"/>
              <a:ext cx="7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rgbClr val="000000"/>
                  </a:solidFill>
                </a:rPr>
                <a:t>Split data</a:t>
              </a:r>
            </a:p>
          </p:txBody>
        </p:sp>
        <p:sp>
          <p:nvSpPr>
            <p:cNvPr id="35874" name="Text Box 34"/>
            <p:cNvSpPr txBox="1">
              <a:spLocks noChangeArrowheads="1"/>
            </p:cNvSpPr>
            <p:nvPr/>
          </p:nvSpPr>
          <p:spPr bwMode="auto">
            <a:xfrm>
              <a:off x="1392" y="1764"/>
              <a:ext cx="7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rgbClr val="000000"/>
                  </a:solidFill>
                </a:rPr>
                <a:t>Split data</a:t>
              </a:r>
            </a:p>
          </p:txBody>
        </p:sp>
        <p:sp>
          <p:nvSpPr>
            <p:cNvPr id="35875" name="Text Box 35"/>
            <p:cNvSpPr txBox="1">
              <a:spLocks noChangeArrowheads="1"/>
            </p:cNvSpPr>
            <p:nvPr/>
          </p:nvSpPr>
          <p:spPr bwMode="auto">
            <a:xfrm>
              <a:off x="1396" y="1998"/>
              <a:ext cx="7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rgbClr val="000000"/>
                  </a:solidFill>
                </a:rPr>
                <a:t>Split data</a:t>
              </a:r>
            </a:p>
          </p:txBody>
        </p:sp>
        <p:sp>
          <p:nvSpPr>
            <p:cNvPr id="35876" name="Text Box 36"/>
            <p:cNvSpPr txBox="1">
              <a:spLocks noChangeArrowheads="1"/>
            </p:cNvSpPr>
            <p:nvPr/>
          </p:nvSpPr>
          <p:spPr bwMode="auto">
            <a:xfrm>
              <a:off x="1392" y="2523"/>
              <a:ext cx="7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rgbClr val="000000"/>
                  </a:solidFill>
                </a:rPr>
                <a:t>Split data</a:t>
              </a:r>
            </a:p>
          </p:txBody>
        </p:sp>
      </p:grpSp>
      <p:grpSp>
        <p:nvGrpSpPr>
          <p:cNvPr id="35887" name="Group 47"/>
          <p:cNvGrpSpPr>
            <a:grpSpLocks/>
          </p:cNvGrpSpPr>
          <p:nvPr/>
        </p:nvGrpSpPr>
        <p:grpSpPr bwMode="auto">
          <a:xfrm>
            <a:off x="3429000" y="2346325"/>
            <a:ext cx="2819400" cy="2039938"/>
            <a:chOff x="2160" y="1478"/>
            <a:chExt cx="1776" cy="1285"/>
          </a:xfrm>
        </p:grpSpPr>
        <p:sp>
          <p:nvSpPr>
            <p:cNvPr id="35849" name="Text Box 9"/>
            <p:cNvSpPr txBox="1">
              <a:spLocks noChangeArrowheads="1"/>
            </p:cNvSpPr>
            <p:nvPr/>
          </p:nvSpPr>
          <p:spPr bwMode="auto">
            <a:xfrm>
              <a:off x="2434" y="1478"/>
              <a:ext cx="43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/>
                <a:t>grep</a:t>
              </a:r>
            </a:p>
          </p:txBody>
        </p:sp>
        <p:sp>
          <p:nvSpPr>
            <p:cNvPr id="35850" name="Text Box 10"/>
            <p:cNvSpPr txBox="1">
              <a:spLocks noChangeArrowheads="1"/>
            </p:cNvSpPr>
            <p:nvPr/>
          </p:nvSpPr>
          <p:spPr bwMode="auto">
            <a:xfrm>
              <a:off x="2444" y="1718"/>
              <a:ext cx="43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/>
                <a:t>grep</a:t>
              </a:r>
            </a:p>
          </p:txBody>
        </p:sp>
        <p:sp>
          <p:nvSpPr>
            <p:cNvPr id="35851" name="Text Box 11"/>
            <p:cNvSpPr txBox="1">
              <a:spLocks noChangeArrowheads="1"/>
            </p:cNvSpPr>
            <p:nvPr/>
          </p:nvSpPr>
          <p:spPr bwMode="auto">
            <a:xfrm>
              <a:off x="2444" y="1958"/>
              <a:ext cx="43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/>
                <a:t>grep</a:t>
              </a:r>
            </a:p>
          </p:txBody>
        </p:sp>
        <p:sp>
          <p:nvSpPr>
            <p:cNvPr id="35852" name="Text Box 12"/>
            <p:cNvSpPr txBox="1">
              <a:spLocks noChangeArrowheads="1"/>
            </p:cNvSpPr>
            <p:nvPr/>
          </p:nvSpPr>
          <p:spPr bwMode="auto">
            <a:xfrm>
              <a:off x="2444" y="2486"/>
              <a:ext cx="43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/>
                <a:t>grep</a:t>
              </a:r>
            </a:p>
          </p:txBody>
        </p:sp>
        <p:sp>
          <p:nvSpPr>
            <p:cNvPr id="35853" name="Rectangle 13"/>
            <p:cNvSpPr>
              <a:spLocks noChangeArrowheads="1"/>
            </p:cNvSpPr>
            <p:nvPr/>
          </p:nvSpPr>
          <p:spPr bwMode="auto">
            <a:xfrm>
              <a:off x="3216" y="1536"/>
              <a:ext cx="720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4" name="Rectangle 14"/>
            <p:cNvSpPr>
              <a:spLocks noChangeArrowheads="1"/>
            </p:cNvSpPr>
            <p:nvPr/>
          </p:nvSpPr>
          <p:spPr bwMode="auto">
            <a:xfrm>
              <a:off x="3216" y="1776"/>
              <a:ext cx="720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5" name="Rectangle 15"/>
            <p:cNvSpPr>
              <a:spLocks noChangeArrowheads="1"/>
            </p:cNvSpPr>
            <p:nvPr/>
          </p:nvSpPr>
          <p:spPr bwMode="auto">
            <a:xfrm>
              <a:off x="3216" y="2016"/>
              <a:ext cx="720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6" name="Rectangle 16"/>
            <p:cNvSpPr>
              <a:spLocks noChangeArrowheads="1"/>
            </p:cNvSpPr>
            <p:nvPr/>
          </p:nvSpPr>
          <p:spPr bwMode="auto">
            <a:xfrm>
              <a:off x="3216" y="2544"/>
              <a:ext cx="720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7" name="Line 17"/>
            <p:cNvSpPr>
              <a:spLocks noChangeShapeType="1"/>
            </p:cNvSpPr>
            <p:nvPr/>
          </p:nvSpPr>
          <p:spPr bwMode="auto">
            <a:xfrm>
              <a:off x="3573" y="2304"/>
              <a:ext cx="1" cy="144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1" name="Line 21"/>
            <p:cNvSpPr>
              <a:spLocks noChangeShapeType="1"/>
            </p:cNvSpPr>
            <p:nvPr/>
          </p:nvSpPr>
          <p:spPr bwMode="auto">
            <a:xfrm>
              <a:off x="2160" y="1632"/>
              <a:ext cx="288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2" name="Line 22"/>
            <p:cNvSpPr>
              <a:spLocks noChangeShapeType="1"/>
            </p:cNvSpPr>
            <p:nvPr/>
          </p:nvSpPr>
          <p:spPr bwMode="auto">
            <a:xfrm>
              <a:off x="2160" y="1872"/>
              <a:ext cx="288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3" name="Line 23"/>
            <p:cNvSpPr>
              <a:spLocks noChangeShapeType="1"/>
            </p:cNvSpPr>
            <p:nvPr/>
          </p:nvSpPr>
          <p:spPr bwMode="auto">
            <a:xfrm>
              <a:off x="2160" y="2112"/>
              <a:ext cx="288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4" name="Line 24"/>
            <p:cNvSpPr>
              <a:spLocks noChangeShapeType="1"/>
            </p:cNvSpPr>
            <p:nvPr/>
          </p:nvSpPr>
          <p:spPr bwMode="auto">
            <a:xfrm>
              <a:off x="2160" y="2640"/>
              <a:ext cx="288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5" name="Line 25"/>
            <p:cNvSpPr>
              <a:spLocks noChangeShapeType="1"/>
            </p:cNvSpPr>
            <p:nvPr/>
          </p:nvSpPr>
          <p:spPr bwMode="auto">
            <a:xfrm>
              <a:off x="2880" y="1629"/>
              <a:ext cx="288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6" name="Line 26"/>
            <p:cNvSpPr>
              <a:spLocks noChangeShapeType="1"/>
            </p:cNvSpPr>
            <p:nvPr/>
          </p:nvSpPr>
          <p:spPr bwMode="auto">
            <a:xfrm>
              <a:off x="2880" y="1869"/>
              <a:ext cx="288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7" name="Line 27"/>
            <p:cNvSpPr>
              <a:spLocks noChangeShapeType="1"/>
            </p:cNvSpPr>
            <p:nvPr/>
          </p:nvSpPr>
          <p:spPr bwMode="auto">
            <a:xfrm>
              <a:off x="2880" y="2109"/>
              <a:ext cx="288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68" name="Line 28"/>
            <p:cNvSpPr>
              <a:spLocks noChangeShapeType="1"/>
            </p:cNvSpPr>
            <p:nvPr/>
          </p:nvSpPr>
          <p:spPr bwMode="auto">
            <a:xfrm>
              <a:off x="2880" y="2637"/>
              <a:ext cx="288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7" name="Text Box 37"/>
            <p:cNvSpPr txBox="1">
              <a:spLocks noChangeArrowheads="1"/>
            </p:cNvSpPr>
            <p:nvPr/>
          </p:nvSpPr>
          <p:spPr bwMode="auto">
            <a:xfrm>
              <a:off x="3252" y="1518"/>
              <a:ext cx="6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rgbClr val="000000"/>
                  </a:solidFill>
                </a:rPr>
                <a:t>matches</a:t>
              </a:r>
            </a:p>
          </p:txBody>
        </p:sp>
        <p:sp>
          <p:nvSpPr>
            <p:cNvPr id="35878" name="Text Box 38"/>
            <p:cNvSpPr txBox="1">
              <a:spLocks noChangeArrowheads="1"/>
            </p:cNvSpPr>
            <p:nvPr/>
          </p:nvSpPr>
          <p:spPr bwMode="auto">
            <a:xfrm>
              <a:off x="3252" y="1767"/>
              <a:ext cx="6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rgbClr val="000000"/>
                  </a:solidFill>
                </a:rPr>
                <a:t>matches</a:t>
              </a:r>
            </a:p>
          </p:txBody>
        </p:sp>
        <p:sp>
          <p:nvSpPr>
            <p:cNvPr id="35879" name="Text Box 39"/>
            <p:cNvSpPr txBox="1">
              <a:spLocks noChangeArrowheads="1"/>
            </p:cNvSpPr>
            <p:nvPr/>
          </p:nvSpPr>
          <p:spPr bwMode="auto">
            <a:xfrm>
              <a:off x="3258" y="1998"/>
              <a:ext cx="6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rgbClr val="000000"/>
                  </a:solidFill>
                </a:rPr>
                <a:t>matches</a:t>
              </a:r>
            </a:p>
          </p:txBody>
        </p:sp>
        <p:sp>
          <p:nvSpPr>
            <p:cNvPr id="35880" name="Text Box 40"/>
            <p:cNvSpPr txBox="1">
              <a:spLocks noChangeArrowheads="1"/>
            </p:cNvSpPr>
            <p:nvPr/>
          </p:nvSpPr>
          <p:spPr bwMode="auto">
            <a:xfrm>
              <a:off x="3276" y="2532"/>
              <a:ext cx="6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rgbClr val="000000"/>
                  </a:solidFill>
                </a:rPr>
                <a:t>matches</a:t>
              </a:r>
            </a:p>
          </p:txBody>
        </p:sp>
      </p:grpSp>
      <p:grpSp>
        <p:nvGrpSpPr>
          <p:cNvPr id="35888" name="Group 48"/>
          <p:cNvGrpSpPr>
            <a:grpSpLocks/>
          </p:cNvGrpSpPr>
          <p:nvPr/>
        </p:nvGrpSpPr>
        <p:grpSpPr bwMode="auto">
          <a:xfrm>
            <a:off x="6324600" y="2971800"/>
            <a:ext cx="2457450" cy="685800"/>
            <a:chOff x="3984" y="1872"/>
            <a:chExt cx="1548" cy="432"/>
          </a:xfrm>
        </p:grpSpPr>
        <p:sp>
          <p:nvSpPr>
            <p:cNvPr id="35858" name="Text Box 18"/>
            <p:cNvSpPr txBox="1">
              <a:spLocks noChangeArrowheads="1"/>
            </p:cNvSpPr>
            <p:nvPr/>
          </p:nvSpPr>
          <p:spPr bwMode="auto">
            <a:xfrm>
              <a:off x="4183" y="1958"/>
              <a:ext cx="32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i="1"/>
                <a:t>cat</a:t>
              </a:r>
              <a:endParaRPr lang="en-US" altLang="en-US" sz="2000"/>
            </a:p>
          </p:txBody>
        </p:sp>
        <p:sp>
          <p:nvSpPr>
            <p:cNvPr id="35869" name="Line 29"/>
            <p:cNvSpPr>
              <a:spLocks noChangeShapeType="1"/>
            </p:cNvSpPr>
            <p:nvPr/>
          </p:nvSpPr>
          <p:spPr bwMode="auto">
            <a:xfrm>
              <a:off x="3984" y="2082"/>
              <a:ext cx="192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70" name="Line 30"/>
            <p:cNvSpPr>
              <a:spLocks noChangeShapeType="1"/>
            </p:cNvSpPr>
            <p:nvPr/>
          </p:nvSpPr>
          <p:spPr bwMode="auto">
            <a:xfrm>
              <a:off x="4560" y="2082"/>
              <a:ext cx="192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3" name="Rectangle 43"/>
            <p:cNvSpPr>
              <a:spLocks noChangeArrowheads="1"/>
            </p:cNvSpPr>
            <p:nvPr/>
          </p:nvSpPr>
          <p:spPr bwMode="auto">
            <a:xfrm>
              <a:off x="4812" y="1872"/>
              <a:ext cx="720" cy="4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84" name="Text Box 44"/>
            <p:cNvSpPr txBox="1">
              <a:spLocks noChangeArrowheads="1"/>
            </p:cNvSpPr>
            <p:nvPr/>
          </p:nvSpPr>
          <p:spPr bwMode="auto">
            <a:xfrm>
              <a:off x="4818" y="1881"/>
              <a:ext cx="7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b="1">
                  <a:solidFill>
                    <a:srgbClr val="000000"/>
                  </a:solidFill>
                </a:rPr>
                <a:t>All</a:t>
              </a:r>
            </a:p>
            <a:p>
              <a:pPr algn="ctr"/>
              <a:r>
                <a:rPr lang="en-US" altLang="en-US" b="1">
                  <a:solidFill>
                    <a:srgbClr val="000000"/>
                  </a:solidFill>
                </a:rPr>
                <a:t>matches</a:t>
              </a:r>
            </a:p>
          </p:txBody>
        </p:sp>
      </p:grp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457200" y="5867400"/>
            <a:ext cx="4732386" cy="5663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3300"/>
                </a:solidFill>
              </a:rPr>
              <a:t>© 2006, H. </a:t>
            </a:r>
            <a:r>
              <a:rPr lang="en-US" dirty="0" err="1" smtClean="0">
                <a:solidFill>
                  <a:srgbClr val="FF3300"/>
                </a:solidFill>
              </a:rPr>
              <a:t>Setiawan</a:t>
            </a:r>
            <a:r>
              <a:rPr lang="en-US" dirty="0" smtClean="0">
                <a:solidFill>
                  <a:srgbClr val="FF3300"/>
                </a:solidFill>
              </a:rPr>
              <a:t>, National University of Singapore</a:t>
            </a:r>
          </a:p>
          <a:p>
            <a:r>
              <a:rPr lang="en-US" dirty="0">
                <a:solidFill>
                  <a:srgbClr val="FF6600"/>
                </a:solidFill>
                <a:hlinkClick r:id="rId3"/>
              </a:rPr>
              <a:t>http://</a:t>
            </a:r>
            <a:r>
              <a:rPr lang="en-US" dirty="0" smtClean="0">
                <a:solidFill>
                  <a:srgbClr val="FF6600"/>
                </a:solidFill>
                <a:hlinkClick r:id="rId3"/>
              </a:rPr>
              <a:t>bit.ly/mapreduce-intro-setiawan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253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19200" y="76200"/>
            <a:ext cx="739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Outline</a:t>
            </a:r>
            <a:endParaRPr lang="en-US" sz="2000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9906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>
                <a:solidFill>
                  <a:srgbClr val="800000"/>
                </a:solidFill>
              </a:rPr>
              <a:t>What are Data Science, Big Data, and Analytics? </a:t>
            </a: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FF0000"/>
                </a:solidFill>
              </a:rPr>
              <a:t>What Is Informatics? How Is It Relevant to Computer Science?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Applied computational, information science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Domains: arts, </a:t>
            </a:r>
            <a:r>
              <a:rPr lang="en-US" sz="2000" dirty="0">
                <a:solidFill>
                  <a:srgbClr val="0000CC"/>
                </a:solidFill>
              </a:rPr>
              <a:t>sciences, medicine</a:t>
            </a:r>
            <a:r>
              <a:rPr lang="en-US" sz="2000" dirty="0" smtClean="0">
                <a:solidFill>
                  <a:srgbClr val="0000CC"/>
                </a:solidFill>
              </a:rPr>
              <a:t>, law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Tasks: analytics, visualization, data/info integration</a:t>
            </a:r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Motivating Areas, Examples, Sources </a:t>
            </a:r>
            <a:endParaRPr lang="en-US" sz="2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Info Visualization, Big Data Analytics, &amp; </a:t>
            </a:r>
            <a:r>
              <a:rPr lang="en-US" sz="2000" i="1" dirty="0" smtClean="0">
                <a:solidFill>
                  <a:srgbClr val="0000CC"/>
                </a:solidFill>
              </a:rPr>
              <a:t>The Ghost Map</a:t>
            </a:r>
            <a:endParaRPr lang="en-US" sz="2000" i="1" baseline="30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Informatics in the Sciences: Bioinformatics and Beyond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Digital Humanities and Media Arts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Media Sciences: Mass Communications to Text Analytics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Medical and Health Informatics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865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009650" y="76200"/>
            <a:ext cx="739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Jobs! Careers in</a:t>
            </a:r>
          </a:p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Data Science &amp; Informatics</a:t>
            </a:r>
            <a:endParaRPr lang="en-US" sz="3200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0" y="1233487"/>
            <a:ext cx="7810500" cy="43910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5867400"/>
            <a:ext cx="5897512" cy="566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© 2010 – 2014, Harvard Institute for Applied Computational Science</a:t>
            </a:r>
          </a:p>
          <a:p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iacs.seas.harvard.edu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074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2"/>
          <p:cNvSpPr>
            <a:spLocks noChangeArrowheads="1"/>
          </p:cNvSpPr>
          <p:nvPr/>
        </p:nvSpPr>
        <p:spPr bwMode="auto">
          <a:xfrm>
            <a:off x="1143000" y="76200"/>
            <a:ext cx="784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What Is Informatics?</a:t>
            </a:r>
            <a:endParaRPr lang="en-US" sz="2000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9906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400" dirty="0" smtClean="0">
                <a:solidFill>
                  <a:srgbClr val="C00000"/>
                </a:solidFill>
              </a:rPr>
              <a:t>Informatics as Applied Computing: Building Blocks 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400" dirty="0" smtClean="0">
                <a:solidFill>
                  <a:srgbClr val="0000CC"/>
                </a:solidFill>
              </a:rPr>
              <a:t>Information &amp; Knowledge </a:t>
            </a:r>
            <a:r>
              <a:rPr lang="en-US" sz="2400" u="sng" dirty="0" smtClean="0">
                <a:solidFill>
                  <a:srgbClr val="0000CC"/>
                </a:solidFill>
              </a:rPr>
              <a:t>Management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400" u="sng" dirty="0" smtClean="0">
                <a:solidFill>
                  <a:srgbClr val="0000CC"/>
                </a:solidFill>
              </a:rPr>
              <a:t>Analytics</a:t>
            </a:r>
            <a:r>
              <a:rPr lang="en-US" sz="2400" dirty="0" smtClean="0">
                <a:solidFill>
                  <a:srgbClr val="0000CC"/>
                </a:solidFill>
              </a:rPr>
              <a:t>: Applied Data Science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400" u="sng" dirty="0">
                <a:solidFill>
                  <a:srgbClr val="0000CC"/>
                </a:solidFill>
              </a:rPr>
              <a:t>Systems</a:t>
            </a:r>
            <a:r>
              <a:rPr lang="en-US" sz="2400" dirty="0">
                <a:solidFill>
                  <a:srgbClr val="0000CC"/>
                </a:solidFill>
              </a:rPr>
              <a:t>: Info Technology </a:t>
            </a:r>
            <a:r>
              <a:rPr lang="en-US" sz="2400" dirty="0" smtClean="0">
                <a:solidFill>
                  <a:srgbClr val="0000CC"/>
                </a:solidFill>
              </a:rPr>
              <a:t>– Software &amp; Techniques</a:t>
            </a:r>
            <a:endParaRPr lang="en-US" sz="2400" u="sng" dirty="0" smtClean="0">
              <a:solidFill>
                <a:srgbClr val="0000CC"/>
              </a:solidFill>
            </a:endParaRP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400" dirty="0" smtClean="0">
                <a:solidFill>
                  <a:srgbClr val="C00000"/>
                </a:solidFill>
              </a:rPr>
              <a:t>Aspects: Lowe (Stanford); </a:t>
            </a:r>
            <a:r>
              <a:rPr lang="en-US" sz="2400" dirty="0" err="1" smtClean="0">
                <a:solidFill>
                  <a:srgbClr val="C00000"/>
                </a:solidFill>
              </a:rPr>
              <a:t>Zitner</a:t>
            </a:r>
            <a:r>
              <a:rPr lang="en-US" sz="2400" dirty="0" smtClean="0">
                <a:solidFill>
                  <a:srgbClr val="C00000"/>
                </a:solidFill>
              </a:rPr>
              <a:t> (Dalhousie)</a:t>
            </a:r>
            <a:endParaRPr lang="en-US" sz="2400" dirty="0">
              <a:solidFill>
                <a:srgbClr val="C00000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400" dirty="0" smtClean="0">
                <a:solidFill>
                  <a:srgbClr val="0000CC"/>
                </a:solidFill>
              </a:rPr>
              <a:t>Practice: Products, Strategy, Clinical Care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400" dirty="0" smtClean="0">
                <a:solidFill>
                  <a:srgbClr val="0000CC"/>
                </a:solidFill>
              </a:rPr>
              <a:t>Applications &amp; Services</a:t>
            </a:r>
          </a:p>
          <a:p>
            <a:pPr marL="1257300" lvl="2" indent="-34290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0000CC"/>
                </a:solidFill>
              </a:rPr>
              <a:t>Analytics: Seeing Emerging Issues &amp; Trends</a:t>
            </a:r>
          </a:p>
          <a:p>
            <a:pPr marL="1257300" lvl="2" indent="-34290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0000CC"/>
                </a:solidFill>
              </a:rPr>
              <a:t>Decision Support: Recommendations &amp; More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400" dirty="0" smtClean="0">
                <a:solidFill>
                  <a:srgbClr val="0000CC"/>
                </a:solidFill>
              </a:rPr>
              <a:t>Research: Basic &amp; Applied Science, Development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400" dirty="0" smtClean="0">
                <a:solidFill>
                  <a:srgbClr val="0000CC"/>
                </a:solidFill>
              </a:rPr>
              <a:t>Education: Engaging STEM, Digital Humanities</a:t>
            </a:r>
            <a:endParaRPr lang="en-US" sz="2400" dirty="0">
              <a:solidFill>
                <a:srgbClr val="0000CC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301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19200" y="76200"/>
            <a:ext cx="739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Outline</a:t>
            </a:r>
            <a:endParaRPr lang="en-US" sz="2000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9906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>
                <a:solidFill>
                  <a:srgbClr val="800000"/>
                </a:solidFill>
              </a:rPr>
              <a:t>What are Data Science, Big Data, and Analytics? </a:t>
            </a: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What Is Informatics? How Is It Relevant to Computer Science?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FF0000"/>
                </a:solidFill>
              </a:rPr>
              <a:t>Applied computational, information science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Domains: arts, </a:t>
            </a:r>
            <a:r>
              <a:rPr lang="en-US" sz="2000" dirty="0">
                <a:solidFill>
                  <a:srgbClr val="0000CC"/>
                </a:solidFill>
              </a:rPr>
              <a:t>sciences, medicine</a:t>
            </a:r>
            <a:r>
              <a:rPr lang="en-US" sz="2000" dirty="0" smtClean="0">
                <a:solidFill>
                  <a:srgbClr val="0000CC"/>
                </a:solidFill>
              </a:rPr>
              <a:t>, law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Tasks: analytics, visualization, data/info integration</a:t>
            </a:r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Motivating Areas, Examples, Sources </a:t>
            </a:r>
            <a:endParaRPr lang="en-US" sz="2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Info Visualization, Big Data Analytics, &amp; </a:t>
            </a:r>
            <a:r>
              <a:rPr lang="en-US" sz="2000" i="1" dirty="0" smtClean="0">
                <a:solidFill>
                  <a:srgbClr val="0000CC"/>
                </a:solidFill>
              </a:rPr>
              <a:t>The Ghost Map</a:t>
            </a:r>
            <a:endParaRPr lang="en-US" sz="2000" i="1" baseline="30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Informatics in the Sciences: Bioinformatics and Beyond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Digital Humanities and Media Arts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Media Sciences: Mass Communications to Text Analytics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Medical and Health Informatics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865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2"/>
          <p:cNvSpPr>
            <a:spLocks noChangeArrowheads="1"/>
          </p:cNvSpPr>
          <p:nvPr/>
        </p:nvSpPr>
        <p:spPr bwMode="auto">
          <a:xfrm>
            <a:off x="1143000" y="76200"/>
            <a:ext cx="784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Applied </a:t>
            </a:r>
            <a:r>
              <a:rPr lang="en-US" sz="2800" u="sng" dirty="0" smtClean="0">
                <a:solidFill>
                  <a:srgbClr val="5B0DAA"/>
                </a:solidFill>
                <a:latin typeface="Copperplate Gothic Light" pitchFamily="34" charset="0"/>
              </a:rPr>
              <a:t>C</a:t>
            </a: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omputational </a:t>
            </a:r>
            <a:r>
              <a:rPr lang="en-US" sz="2800" u="sng" dirty="0" smtClean="0">
                <a:solidFill>
                  <a:srgbClr val="5B0DAA"/>
                </a:solidFill>
                <a:latin typeface="Copperplate Gothic Light" pitchFamily="34" charset="0"/>
              </a:rPr>
              <a:t>S</a:t>
            </a: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ciences &amp; </a:t>
            </a:r>
            <a:r>
              <a:rPr lang="en-US" sz="2800" u="sng" dirty="0" smtClean="0">
                <a:solidFill>
                  <a:srgbClr val="5B0DAA"/>
                </a:solidFill>
                <a:latin typeface="Copperplate Gothic Light" pitchFamily="34" charset="0"/>
              </a:rPr>
              <a:t>E</a:t>
            </a: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ngineering (CSE)</a:t>
            </a:r>
            <a:endParaRPr lang="en-US" sz="2000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142999"/>
            <a:ext cx="4572000" cy="43622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95300" y="5834491"/>
            <a:ext cx="5981700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© 2006, Society for Industrial and Applied Mathematics (SIAM)</a:t>
            </a:r>
            <a:endParaRPr lang="en-US" dirty="0" smtClean="0">
              <a:hlinkClick r:id="rId5"/>
            </a:endParaRPr>
          </a:p>
          <a:p>
            <a:r>
              <a:rPr lang="en-US" dirty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www.siam.org/students/resources/report.php</a:t>
            </a:r>
            <a:r>
              <a:rPr lang="en-US" dirty="0" smtClean="0"/>
              <a:t> 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7060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2"/>
          <p:cNvSpPr>
            <a:spLocks noChangeArrowheads="1"/>
          </p:cNvSpPr>
          <p:nvPr/>
        </p:nvSpPr>
        <p:spPr bwMode="auto">
          <a:xfrm>
            <a:off x="1143000" y="76200"/>
            <a:ext cx="784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Informatics &amp; Computing Science [1]</a:t>
            </a:r>
            <a:endParaRPr lang="en-US" sz="2000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95300" y="5834491"/>
            <a:ext cx="5981700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© 2007 K. </a:t>
            </a:r>
            <a:r>
              <a:rPr lang="en-US" dirty="0" err="1" smtClean="0"/>
              <a:t>Makice</a:t>
            </a:r>
            <a:endParaRPr lang="en-US" dirty="0" smtClean="0">
              <a:hlinkClick r:id="rId4"/>
            </a:endParaRPr>
          </a:p>
          <a:p>
            <a:r>
              <a:rPr lang="en-US" dirty="0" smtClean="0">
                <a:hlinkClick r:id="rId5"/>
              </a:rPr>
              <a:t>http://bit.ly/what-is-informatics-makice-2007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1346200"/>
            <a:ext cx="5715000" cy="4165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42732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9906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C00000"/>
                </a:solidFill>
              </a:rPr>
              <a:t>Technology </a:t>
            </a:r>
            <a:r>
              <a:rPr lang="en-US" sz="2000" dirty="0">
                <a:solidFill>
                  <a:srgbClr val="C00000"/>
                </a:solidFill>
              </a:rPr>
              <a:t>impacting </a:t>
            </a:r>
            <a:r>
              <a:rPr lang="en-US" sz="2000" dirty="0" smtClean="0">
                <a:solidFill>
                  <a:srgbClr val="C00000"/>
                </a:solidFill>
              </a:rPr>
              <a:t>Information: </a:t>
            </a:r>
            <a:r>
              <a:rPr lang="en-US" sz="2000" b="0" dirty="0" smtClean="0">
                <a:solidFill>
                  <a:srgbClr val="C00000"/>
                </a:solidFill>
              </a:rPr>
              <a:t>Extracting </a:t>
            </a:r>
            <a:r>
              <a:rPr lang="en-US" sz="2000" b="0" dirty="0">
                <a:solidFill>
                  <a:srgbClr val="C00000"/>
                </a:solidFill>
              </a:rPr>
              <a:t>meaning </a:t>
            </a:r>
            <a:r>
              <a:rPr lang="en-US" sz="2000" b="0" dirty="0" smtClean="0">
                <a:solidFill>
                  <a:srgbClr val="C00000"/>
                </a:solidFill>
              </a:rPr>
              <a:t>from large </a:t>
            </a:r>
            <a:r>
              <a:rPr lang="en-US" sz="2000" b="0" dirty="0">
                <a:solidFill>
                  <a:srgbClr val="C00000"/>
                </a:solidFill>
              </a:rPr>
              <a:t>data </a:t>
            </a:r>
            <a:r>
              <a:rPr lang="en-US" sz="2000" b="0" dirty="0" smtClean="0">
                <a:solidFill>
                  <a:srgbClr val="C00000"/>
                </a:solidFill>
              </a:rPr>
              <a:t>sets</a:t>
            </a: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C00000"/>
                </a:solidFill>
              </a:rPr>
              <a:t>Information </a:t>
            </a:r>
            <a:r>
              <a:rPr lang="en-US" sz="2000" dirty="0">
                <a:solidFill>
                  <a:srgbClr val="C00000"/>
                </a:solidFill>
              </a:rPr>
              <a:t>impacting </a:t>
            </a:r>
            <a:r>
              <a:rPr lang="en-US" sz="2000" dirty="0" smtClean="0">
                <a:solidFill>
                  <a:srgbClr val="C00000"/>
                </a:solidFill>
              </a:rPr>
              <a:t>Technology: </a:t>
            </a:r>
            <a:r>
              <a:rPr lang="en-US" sz="2000" b="0" dirty="0" smtClean="0">
                <a:solidFill>
                  <a:srgbClr val="C00000"/>
                </a:solidFill>
              </a:rPr>
              <a:t>Innovation </a:t>
            </a:r>
            <a:r>
              <a:rPr lang="en-US" sz="2000" b="0" dirty="0">
                <a:solidFill>
                  <a:srgbClr val="C00000"/>
                </a:solidFill>
              </a:rPr>
              <a:t>to technology driven by new data </a:t>
            </a:r>
            <a:r>
              <a:rPr lang="en-US" sz="2000" b="0" dirty="0" smtClean="0">
                <a:solidFill>
                  <a:srgbClr val="C00000"/>
                </a:solidFill>
              </a:rPr>
              <a:t>collections</a:t>
            </a: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C00000"/>
                </a:solidFill>
              </a:rPr>
              <a:t>People </a:t>
            </a:r>
            <a:r>
              <a:rPr lang="en-US" sz="2000" dirty="0">
                <a:solidFill>
                  <a:srgbClr val="C00000"/>
                </a:solidFill>
              </a:rPr>
              <a:t>impacting </a:t>
            </a:r>
            <a:r>
              <a:rPr lang="en-US" sz="2000" dirty="0" smtClean="0">
                <a:solidFill>
                  <a:srgbClr val="C00000"/>
                </a:solidFill>
              </a:rPr>
              <a:t>Information</a:t>
            </a:r>
            <a:r>
              <a:rPr lang="en-US" sz="2000" b="0" dirty="0" smtClean="0">
                <a:solidFill>
                  <a:srgbClr val="C00000"/>
                </a:solidFill>
              </a:rPr>
              <a:t>: Creating, manipulating </a:t>
            </a:r>
            <a:r>
              <a:rPr lang="en-US" sz="2000" b="0" dirty="0">
                <a:solidFill>
                  <a:srgbClr val="C00000"/>
                </a:solidFill>
              </a:rPr>
              <a:t>content to produce new informational </a:t>
            </a:r>
            <a:r>
              <a:rPr lang="en-US" sz="2000" b="0" dirty="0" smtClean="0">
                <a:solidFill>
                  <a:srgbClr val="C00000"/>
                </a:solidFill>
              </a:rPr>
              <a:t>value</a:t>
            </a: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C00000"/>
                </a:solidFill>
              </a:rPr>
              <a:t>Information </a:t>
            </a:r>
            <a:r>
              <a:rPr lang="en-US" sz="2000" dirty="0">
                <a:solidFill>
                  <a:srgbClr val="C00000"/>
                </a:solidFill>
              </a:rPr>
              <a:t>impacting </a:t>
            </a:r>
            <a:r>
              <a:rPr lang="en-US" sz="2000" dirty="0" smtClean="0">
                <a:solidFill>
                  <a:srgbClr val="C00000"/>
                </a:solidFill>
              </a:rPr>
              <a:t>People:</a:t>
            </a:r>
            <a:r>
              <a:rPr lang="en-US" sz="2000" b="0" dirty="0">
                <a:solidFill>
                  <a:srgbClr val="C00000"/>
                </a:solidFill>
              </a:rPr>
              <a:t> </a:t>
            </a:r>
            <a:r>
              <a:rPr lang="en-US" sz="2000" b="0" dirty="0" smtClean="0">
                <a:solidFill>
                  <a:srgbClr val="C00000"/>
                </a:solidFill>
              </a:rPr>
              <a:t>Connections </a:t>
            </a:r>
            <a:r>
              <a:rPr lang="en-US" sz="2000" b="0" dirty="0">
                <a:solidFill>
                  <a:srgbClr val="C00000"/>
                </a:solidFill>
              </a:rPr>
              <a:t>made or strengthened through </a:t>
            </a:r>
            <a:r>
              <a:rPr lang="en-US" sz="2000" b="0" dirty="0" smtClean="0">
                <a:solidFill>
                  <a:srgbClr val="C00000"/>
                </a:solidFill>
              </a:rPr>
              <a:t>aggregation </a:t>
            </a:r>
            <a:r>
              <a:rPr lang="en-US" sz="2000" b="0" dirty="0">
                <a:solidFill>
                  <a:srgbClr val="C00000"/>
                </a:solidFill>
              </a:rPr>
              <a:t>of existing </a:t>
            </a:r>
            <a:r>
              <a:rPr lang="en-US" sz="2000" b="0" dirty="0" smtClean="0">
                <a:solidFill>
                  <a:srgbClr val="C00000"/>
                </a:solidFill>
              </a:rPr>
              <a:t>information</a:t>
            </a: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C00000"/>
                </a:solidFill>
              </a:rPr>
              <a:t>People </a:t>
            </a:r>
            <a:r>
              <a:rPr lang="en-US" sz="2000" dirty="0">
                <a:solidFill>
                  <a:srgbClr val="C00000"/>
                </a:solidFill>
              </a:rPr>
              <a:t>impacting </a:t>
            </a:r>
            <a:r>
              <a:rPr lang="en-US" sz="2000" dirty="0" smtClean="0">
                <a:solidFill>
                  <a:srgbClr val="C00000"/>
                </a:solidFill>
              </a:rPr>
              <a:t>Technology</a:t>
            </a:r>
            <a:r>
              <a:rPr lang="en-US" sz="2000" b="0" dirty="0" smtClean="0">
                <a:solidFill>
                  <a:srgbClr val="C00000"/>
                </a:solidFill>
              </a:rPr>
              <a:t>: Social and political policy that affects access to and development of technology</a:t>
            </a: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C00000"/>
                </a:solidFill>
              </a:rPr>
              <a:t>Technology </a:t>
            </a:r>
            <a:r>
              <a:rPr lang="en-US" sz="2000" dirty="0">
                <a:solidFill>
                  <a:srgbClr val="C00000"/>
                </a:solidFill>
              </a:rPr>
              <a:t>impacting </a:t>
            </a:r>
            <a:r>
              <a:rPr lang="en-US" sz="2000" dirty="0" smtClean="0">
                <a:solidFill>
                  <a:srgbClr val="C00000"/>
                </a:solidFill>
              </a:rPr>
              <a:t>People</a:t>
            </a:r>
            <a:r>
              <a:rPr lang="en-US" sz="2000" b="0" dirty="0" smtClean="0">
                <a:solidFill>
                  <a:srgbClr val="C00000"/>
                </a:solidFill>
              </a:rPr>
              <a:t>: The </a:t>
            </a:r>
            <a:r>
              <a:rPr lang="en-US" sz="2000" b="0" dirty="0">
                <a:solidFill>
                  <a:srgbClr val="C00000"/>
                </a:solidFill>
              </a:rPr>
              <a:t>cultural changes resulting from the introduction and use of technology</a:t>
            </a:r>
            <a:endParaRPr lang="en-US" sz="2000" dirty="0" smtClean="0">
              <a:solidFill>
                <a:srgbClr val="C00000"/>
              </a:solidFill>
            </a:endParaRPr>
          </a:p>
        </p:txBody>
      </p:sp>
      <p:sp>
        <p:nvSpPr>
          <p:cNvPr id="524290" name="Rectangle 2"/>
          <p:cNvSpPr>
            <a:spLocks noChangeArrowheads="1"/>
          </p:cNvSpPr>
          <p:nvPr/>
        </p:nvSpPr>
        <p:spPr bwMode="auto">
          <a:xfrm>
            <a:off x="1143000" y="76200"/>
            <a:ext cx="784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Informatics &amp; Computing Science [2]</a:t>
            </a:r>
            <a:endParaRPr lang="en-US" sz="2000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5300" y="5834491"/>
            <a:ext cx="5981700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© 2007 K. </a:t>
            </a:r>
            <a:r>
              <a:rPr lang="en-US" dirty="0" err="1" smtClean="0"/>
              <a:t>Makice</a:t>
            </a:r>
            <a:endParaRPr lang="en-US" dirty="0" smtClean="0">
              <a:hlinkClick r:id="rId4"/>
            </a:endParaRPr>
          </a:p>
          <a:p>
            <a:r>
              <a:rPr lang="en-US" dirty="0" smtClean="0">
                <a:hlinkClick r:id="rId5"/>
              </a:rPr>
              <a:t>http://bit.ly/what-is-informatics-makice-2007</a:t>
            </a:r>
            <a:r>
              <a:rPr lang="en-US" dirty="0" smtClean="0"/>
              <a:t> 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613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19200" y="76200"/>
            <a:ext cx="739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Outline</a:t>
            </a:r>
            <a:endParaRPr lang="en-US" sz="2000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9906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>
                <a:solidFill>
                  <a:srgbClr val="800000"/>
                </a:solidFill>
              </a:rPr>
              <a:t>What are Data Science, Big Data, and Analytics? </a:t>
            </a: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What Is Informatics? How Is It Relevant to Computer Science?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Applied computational, information science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FF0000"/>
                </a:solidFill>
              </a:rPr>
              <a:t>Domains: arts, </a:t>
            </a:r>
            <a:r>
              <a:rPr lang="en-US" sz="2000" dirty="0">
                <a:solidFill>
                  <a:srgbClr val="FF0000"/>
                </a:solidFill>
              </a:rPr>
              <a:t>sciences, medicine</a:t>
            </a:r>
            <a:r>
              <a:rPr lang="en-US" sz="2000" dirty="0" smtClean="0">
                <a:solidFill>
                  <a:srgbClr val="FF0000"/>
                </a:solidFill>
              </a:rPr>
              <a:t>, law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Tasks: analytics, visualization, data/info integration</a:t>
            </a:r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Motivating Areas, Examples, Sources </a:t>
            </a:r>
            <a:endParaRPr lang="en-US" sz="2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Info Visualization, Big Data Analytics, &amp; </a:t>
            </a:r>
            <a:r>
              <a:rPr lang="en-US" sz="2000" i="1" dirty="0" smtClean="0">
                <a:solidFill>
                  <a:srgbClr val="0000CC"/>
                </a:solidFill>
              </a:rPr>
              <a:t>The Ghost Map</a:t>
            </a:r>
            <a:endParaRPr lang="en-US" sz="2000" i="1" baseline="30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Informatics in the Sciences: Bioinformatics and Beyond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Digital Humanities and Media Arts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Media Sciences: Mass Communications to Text Analytics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Medical and Health Informatics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865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2"/>
          <p:cNvSpPr>
            <a:spLocks noChangeArrowheads="1"/>
          </p:cNvSpPr>
          <p:nvPr/>
        </p:nvSpPr>
        <p:spPr bwMode="auto">
          <a:xfrm>
            <a:off x="1143000" y="76200"/>
            <a:ext cx="784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Informatics in Many Domains:</a:t>
            </a:r>
          </a:p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Arts, Sciences, Medicine, Law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43" y="1471487"/>
            <a:ext cx="2580309" cy="233047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14400" y="3845254"/>
            <a:ext cx="2815194" cy="566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Digital Arts</a:t>
            </a:r>
            <a:endParaRPr lang="en-US" dirty="0" smtClean="0">
              <a:solidFill>
                <a:srgbClr val="C00000"/>
              </a:solidFill>
              <a:hlinkClick r:id="rId5"/>
            </a:endParaRPr>
          </a:p>
          <a:p>
            <a:pPr algn="ctr"/>
            <a:r>
              <a:rPr lang="en-US" dirty="0" smtClean="0">
                <a:hlinkClick r:id="rId5"/>
              </a:rPr>
              <a:t>http</a:t>
            </a:r>
            <a:r>
              <a:rPr lang="en-US" dirty="0">
                <a:hlinkClick r:id="rId5"/>
              </a:rPr>
              <a:t>://</a:t>
            </a:r>
            <a:r>
              <a:rPr lang="en-US" dirty="0" smtClean="0">
                <a:hlinkClick r:id="rId5"/>
              </a:rPr>
              <a:t>bit.ly/digitalarts-tutorials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15286" y="3572178"/>
            <a:ext cx="4052713" cy="8248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Computational Medicine, Heath, &amp; Biology</a:t>
            </a:r>
          </a:p>
          <a:p>
            <a:pPr algn="ctr"/>
            <a:r>
              <a:rPr lang="en-US" dirty="0" smtClean="0">
                <a:solidFill>
                  <a:srgbClr val="00B050"/>
                </a:solidFill>
              </a:rPr>
              <a:t>(Bioinformatics &amp; Medical/Health Informatics)</a:t>
            </a:r>
            <a:endParaRPr lang="en-US" dirty="0" smtClean="0">
              <a:solidFill>
                <a:srgbClr val="00B050"/>
              </a:solidFill>
              <a:hlinkClick r:id="rId5"/>
            </a:endParaRPr>
          </a:p>
          <a:p>
            <a:pPr algn="ctr"/>
            <a:r>
              <a:rPr lang="en-US" dirty="0">
                <a:hlinkClick r:id="rId6"/>
              </a:rPr>
              <a:t>http://portal.ncibi.org/gateway</a:t>
            </a:r>
            <a:r>
              <a:rPr lang="en-US" dirty="0" smtClean="0">
                <a:hlinkClick r:id="rId6"/>
              </a:rPr>
              <a:t>/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289319" y="5758291"/>
            <a:ext cx="2983510" cy="566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Computational Law</a:t>
            </a:r>
            <a:endParaRPr lang="en-US" dirty="0" smtClean="0">
              <a:solidFill>
                <a:schemeClr val="accent2">
                  <a:lumMod val="60000"/>
                  <a:lumOff val="40000"/>
                </a:schemeClr>
              </a:solidFill>
              <a:hlinkClick r:id="rId5"/>
            </a:endParaRPr>
          </a:p>
          <a:p>
            <a:pPr algn="ctr"/>
            <a:r>
              <a:rPr lang="en-US" dirty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bit.ly/complaw-citation-net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193" y="1143000"/>
            <a:ext cx="4404881" cy="236508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21582" y="4767691"/>
            <a:ext cx="2773516" cy="8248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Citation Network of</a:t>
            </a:r>
          </a:p>
          <a:p>
            <a:pPr algn="ctr"/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U.S. Supreme Court Decisions</a:t>
            </a:r>
          </a:p>
          <a:p>
            <a:pPr algn="ctr"/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(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Bommarito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et al.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 2010)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08" y="4953000"/>
            <a:ext cx="4748092" cy="1143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82349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19200" y="76200"/>
            <a:ext cx="739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Outline</a:t>
            </a:r>
            <a:endParaRPr lang="en-US" sz="2000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9906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>
                <a:solidFill>
                  <a:srgbClr val="800000"/>
                </a:solidFill>
              </a:rPr>
              <a:t>What are Data Science, Big Data, and Analytics? </a:t>
            </a: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What Is Informatics? How Is It Relevant to Computer Science?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Applied computational, information science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Domains: arts, </a:t>
            </a:r>
            <a:r>
              <a:rPr lang="en-US" sz="2000" dirty="0">
                <a:solidFill>
                  <a:srgbClr val="0000CC"/>
                </a:solidFill>
              </a:rPr>
              <a:t>sciences, medicine</a:t>
            </a:r>
            <a:r>
              <a:rPr lang="en-US" sz="2000" dirty="0" smtClean="0">
                <a:solidFill>
                  <a:srgbClr val="0000CC"/>
                </a:solidFill>
              </a:rPr>
              <a:t>, law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FF0000"/>
                </a:solidFill>
              </a:rPr>
              <a:t>Tasks: analytics, visualization, data/info integration</a:t>
            </a:r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Motivating Areas, Examples, Sources </a:t>
            </a:r>
            <a:endParaRPr lang="en-US" sz="2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Info Visualization, Big Data Analytics, &amp; </a:t>
            </a:r>
            <a:r>
              <a:rPr lang="en-US" sz="2000" i="1" dirty="0" smtClean="0">
                <a:solidFill>
                  <a:srgbClr val="0000CC"/>
                </a:solidFill>
              </a:rPr>
              <a:t>The Ghost Map</a:t>
            </a:r>
            <a:endParaRPr lang="en-US" sz="2000" i="1" baseline="30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Informatics in the Sciences: Bioinformatics and Beyond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Digital Humanities and Media Arts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Media Sciences: Mass Communications to Text Analytics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Medical and Health Informatics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865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2"/>
          <p:cNvSpPr>
            <a:spLocks noChangeArrowheads="1"/>
          </p:cNvSpPr>
          <p:nvPr/>
        </p:nvSpPr>
        <p:spPr bwMode="auto">
          <a:xfrm>
            <a:off x="1143000" y="76200"/>
            <a:ext cx="784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Visualization [1]:</a:t>
            </a:r>
          </a:p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Definitions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5943600"/>
            <a:ext cx="662940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1200" dirty="0" smtClean="0">
                <a:solidFill>
                  <a:srgbClr val="D03200"/>
                </a:solidFill>
              </a:rPr>
              <a:t>Adapted from book material © 2001 E. R. </a:t>
            </a:r>
            <a:r>
              <a:rPr lang="en-US" sz="1200" dirty="0" err="1" smtClean="0">
                <a:solidFill>
                  <a:srgbClr val="D03200"/>
                </a:solidFill>
              </a:rPr>
              <a:t>Tufte</a:t>
            </a:r>
            <a:r>
              <a:rPr lang="en-US" sz="1200" dirty="0" smtClean="0">
                <a:solidFill>
                  <a:srgbClr val="D03200"/>
                </a:solidFill>
              </a:rPr>
              <a:t>, Yale University</a:t>
            </a:r>
          </a:p>
          <a:p>
            <a:pPr>
              <a:spcBef>
                <a:spcPts val="0"/>
              </a:spcBef>
            </a:pPr>
            <a:r>
              <a:rPr lang="en-US" sz="1200" i="1" dirty="0" smtClean="0">
                <a:solidFill>
                  <a:srgbClr val="D03200"/>
                </a:solidFill>
              </a:rPr>
              <a:t>The Visual Display of Quantitative Information, </a:t>
            </a:r>
            <a:r>
              <a:rPr lang="en-US" sz="1200" dirty="0" smtClean="0">
                <a:solidFill>
                  <a:srgbClr val="D03200"/>
                </a:solidFill>
              </a:rPr>
              <a:t>Graphics Press: </a:t>
            </a:r>
            <a:r>
              <a:rPr lang="en-US" sz="1200" dirty="0" smtClean="0">
                <a:solidFill>
                  <a:srgbClr val="D03200"/>
                </a:solidFill>
                <a:hlinkClick r:id="rId4"/>
              </a:rPr>
              <a:t>http://bit.ly/16Se1</a:t>
            </a:r>
            <a:endParaRPr lang="en-US" sz="1200" dirty="0" smtClean="0">
              <a:solidFill>
                <a:srgbClr val="D03200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9906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1800" i="1" dirty="0" smtClean="0">
                <a:solidFill>
                  <a:srgbClr val="800000"/>
                </a:solidFill>
              </a:rPr>
              <a:t>Wikipedia</a:t>
            </a:r>
            <a:r>
              <a:rPr lang="en-US" sz="1800" dirty="0" smtClean="0">
                <a:solidFill>
                  <a:srgbClr val="800000"/>
                </a:solidFill>
              </a:rPr>
              <a:t>: “Using Images, Diagrams, Animations to Communicate”</a:t>
            </a:r>
          </a:p>
          <a:p>
            <a:pPr marL="742950" lvl="1" indent="-285750">
              <a:spcBef>
                <a:spcPts val="600"/>
              </a:spcBef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1800" dirty="0" smtClean="0">
                <a:solidFill>
                  <a:srgbClr val="0000CC"/>
                </a:solidFill>
              </a:rPr>
              <a:t>Images: illustrations; photographs, especially modified photos</a:t>
            </a:r>
          </a:p>
          <a:p>
            <a:pPr marL="742950" lvl="1" indent="-285750">
              <a:spcBef>
                <a:spcPts val="600"/>
              </a:spcBef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1800" dirty="0" smtClean="0">
                <a:solidFill>
                  <a:srgbClr val="0000CC"/>
                </a:solidFill>
              </a:rPr>
              <a:t>Diagrams: structural diagrams, blueprints, plots &amp; charts</a:t>
            </a:r>
          </a:p>
          <a:p>
            <a:pPr marL="742950" lvl="1" indent="-285750">
              <a:spcBef>
                <a:spcPts val="600"/>
              </a:spcBef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1800" dirty="0" smtClean="0">
                <a:solidFill>
                  <a:srgbClr val="0000CC"/>
                </a:solidFill>
              </a:rPr>
              <a:t>Animations: based on simulation or other specifications</a:t>
            </a:r>
          </a:p>
          <a:p>
            <a:pPr marL="342900" indent="-342900">
              <a:spcBef>
                <a:spcPts val="600"/>
              </a:spcBef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1800" dirty="0" smtClean="0">
                <a:solidFill>
                  <a:srgbClr val="800000"/>
                </a:solidFill>
              </a:rPr>
              <a:t>Includes, But Not Limited to, Statistical Graphics</a:t>
            </a:r>
          </a:p>
          <a:p>
            <a:pPr marL="342900" indent="-342900">
              <a:spcBef>
                <a:spcPts val="600"/>
              </a:spcBef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1800" dirty="0" smtClean="0">
                <a:solidFill>
                  <a:srgbClr val="800000"/>
                </a:solidFill>
              </a:rPr>
              <a:t>Kinds of Visualization (Often Abbreviated “Vis” </a:t>
            </a:r>
            <a:r>
              <a:rPr lang="en-US" sz="1800" i="1" dirty="0" smtClean="0">
                <a:solidFill>
                  <a:srgbClr val="800000"/>
                </a:solidFill>
              </a:rPr>
              <a:t>cf.</a:t>
            </a:r>
            <a:r>
              <a:rPr lang="en-US" sz="1800" dirty="0" smtClean="0">
                <a:solidFill>
                  <a:srgbClr val="800000"/>
                </a:solidFill>
              </a:rPr>
              <a:t> IEEE </a:t>
            </a:r>
            <a:r>
              <a:rPr lang="en-US" sz="1800" dirty="0" err="1" smtClean="0">
                <a:solidFill>
                  <a:srgbClr val="800000"/>
                </a:solidFill>
              </a:rPr>
              <a:t>InfoVis</a:t>
            </a:r>
            <a:r>
              <a:rPr lang="en-US" sz="1800" dirty="0" smtClean="0">
                <a:solidFill>
                  <a:srgbClr val="800000"/>
                </a:solidFill>
              </a:rPr>
              <a:t>)</a:t>
            </a:r>
          </a:p>
          <a:p>
            <a:pPr marL="742950" lvl="1" indent="-285750">
              <a:spcBef>
                <a:spcPts val="600"/>
              </a:spcBef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1800" u="sng" dirty="0" smtClean="0">
                <a:solidFill>
                  <a:srgbClr val="0000CC"/>
                </a:solidFill>
              </a:rPr>
              <a:t>Scientific</a:t>
            </a:r>
            <a:r>
              <a:rPr lang="en-US" sz="1800" dirty="0" smtClean="0">
                <a:solidFill>
                  <a:srgbClr val="0000CC"/>
                </a:solidFill>
              </a:rPr>
              <a:t>: transformation, representation of data for exploration</a:t>
            </a:r>
          </a:p>
          <a:p>
            <a:pPr marL="742950" lvl="1" indent="-285750">
              <a:spcBef>
                <a:spcPts val="600"/>
              </a:spcBef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1800" u="sng" dirty="0" smtClean="0">
                <a:solidFill>
                  <a:srgbClr val="0000CC"/>
                </a:solidFill>
              </a:rPr>
              <a:t>Data</a:t>
            </a:r>
            <a:r>
              <a:rPr lang="en-US" sz="1800" dirty="0" smtClean="0">
                <a:solidFill>
                  <a:srgbClr val="0000CC"/>
                </a:solidFill>
              </a:rPr>
              <a:t>: schematic form</a:t>
            </a:r>
          </a:p>
          <a:p>
            <a:pPr marL="1200150" lvl="2" indent="-285750">
              <a:spcBef>
                <a:spcPts val="600"/>
              </a:spcBef>
              <a:buClr>
                <a:srgbClr val="5B0DAA"/>
              </a:buClr>
              <a:buFont typeface="Wingdings" pitchFamily="2" charset="2"/>
              <a:buChar char="Ø"/>
            </a:pPr>
            <a:r>
              <a:rPr lang="en-US" sz="1800" i="1" dirty="0" smtClean="0">
                <a:solidFill>
                  <a:srgbClr val="0000CC"/>
                </a:solidFill>
              </a:rPr>
              <a:t>e.g.</a:t>
            </a:r>
            <a:r>
              <a:rPr lang="en-US" sz="1800" dirty="0" smtClean="0">
                <a:solidFill>
                  <a:srgbClr val="0000CC"/>
                </a:solidFill>
              </a:rPr>
              <a:t>, relational database form (</a:t>
            </a:r>
            <a:r>
              <a:rPr lang="en-US" sz="1800" dirty="0" err="1" smtClean="0">
                <a:solidFill>
                  <a:srgbClr val="0000CC"/>
                </a:solidFill>
              </a:rPr>
              <a:t>tuples</a:t>
            </a:r>
            <a:r>
              <a:rPr lang="en-US" sz="1800" dirty="0" smtClean="0">
                <a:solidFill>
                  <a:srgbClr val="0000CC"/>
                </a:solidFill>
              </a:rPr>
              <a:t> of attribute values)</a:t>
            </a:r>
          </a:p>
          <a:p>
            <a:pPr marL="1200150" lvl="2" indent="-285750">
              <a:spcBef>
                <a:spcPts val="600"/>
              </a:spcBef>
              <a:buClr>
                <a:srgbClr val="5B0DAA"/>
              </a:buClr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CC"/>
                </a:solidFill>
              </a:rPr>
              <a:t>“Data </a:t>
            </a:r>
            <a:r>
              <a:rPr lang="en-US" sz="1800" dirty="0" err="1" smtClean="0">
                <a:solidFill>
                  <a:srgbClr val="0000CC"/>
                </a:solidFill>
              </a:rPr>
              <a:t>vis</a:t>
            </a:r>
            <a:r>
              <a:rPr lang="en-US" sz="1800" dirty="0" smtClean="0">
                <a:solidFill>
                  <a:srgbClr val="0000CC"/>
                </a:solidFill>
              </a:rPr>
              <a:t>” often synonymous with “statistical </a:t>
            </a:r>
            <a:r>
              <a:rPr lang="en-US" sz="1800" dirty="0" err="1" smtClean="0">
                <a:solidFill>
                  <a:srgbClr val="0000CC"/>
                </a:solidFill>
              </a:rPr>
              <a:t>vis</a:t>
            </a:r>
            <a:r>
              <a:rPr lang="en-US" sz="1800" dirty="0" smtClean="0">
                <a:solidFill>
                  <a:srgbClr val="0000CC"/>
                </a:solidFill>
              </a:rPr>
              <a:t>”</a:t>
            </a:r>
          </a:p>
          <a:p>
            <a:pPr marL="742950" lvl="1" indent="-285750">
              <a:spcBef>
                <a:spcPts val="600"/>
              </a:spcBef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1800" u="sng" dirty="0" smtClean="0">
                <a:solidFill>
                  <a:srgbClr val="0000CC"/>
                </a:solidFill>
              </a:rPr>
              <a:t>Information</a:t>
            </a:r>
            <a:r>
              <a:rPr lang="en-US" sz="1800" dirty="0" smtClean="0">
                <a:solidFill>
                  <a:srgbClr val="0000CC"/>
                </a:solidFill>
              </a:rPr>
              <a:t>: spectrum from “raw data” to “info”, “knowledge”</a:t>
            </a:r>
          </a:p>
          <a:p>
            <a:pPr marL="1200150" lvl="2" indent="-285750">
              <a:spcBef>
                <a:spcPts val="600"/>
              </a:spcBef>
              <a:buClr>
                <a:srgbClr val="5B0DAA"/>
              </a:buClr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CC"/>
                </a:solidFill>
              </a:rPr>
              <a:t>Premise: info more structured, organized, abstract than data</a:t>
            </a:r>
          </a:p>
          <a:p>
            <a:pPr marL="1200150" lvl="2" indent="-285750">
              <a:spcBef>
                <a:spcPts val="600"/>
              </a:spcBef>
              <a:buClr>
                <a:srgbClr val="5B0DAA"/>
              </a:buClr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CC"/>
                </a:solidFill>
              </a:rPr>
              <a:t>Emphasis on computational tools</a:t>
            </a:r>
          </a:p>
          <a:p>
            <a:pPr marL="1200150" lvl="2" indent="-285750">
              <a:spcBef>
                <a:spcPts val="600"/>
              </a:spcBef>
              <a:buClr>
                <a:srgbClr val="5B0DAA"/>
              </a:buClr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CC"/>
                </a:solidFill>
              </a:rPr>
              <a:t>Working with (especially analyzing) large data sets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2280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19200" y="76200"/>
            <a:ext cx="739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Outline</a:t>
            </a:r>
            <a:endParaRPr lang="en-US" sz="2000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9906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>
                <a:solidFill>
                  <a:srgbClr val="800000"/>
                </a:solidFill>
              </a:rPr>
              <a:t>What are Data Science, Big Data, and Analytics? </a:t>
            </a: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What Is Informatics? How Is It Relevant to Computer Science?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Applied computational, information science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Domains: arts, </a:t>
            </a:r>
            <a:r>
              <a:rPr lang="en-US" sz="2000" dirty="0">
                <a:solidFill>
                  <a:srgbClr val="0000CC"/>
                </a:solidFill>
              </a:rPr>
              <a:t>sciences, medicine</a:t>
            </a:r>
            <a:r>
              <a:rPr lang="en-US" sz="2000" dirty="0" smtClean="0">
                <a:solidFill>
                  <a:srgbClr val="0000CC"/>
                </a:solidFill>
              </a:rPr>
              <a:t>, law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Tasks: analytics, visualization, data/info integration</a:t>
            </a:r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FF0000"/>
                </a:solidFill>
              </a:rPr>
              <a:t>Motivating Areas, Examples, Sources 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Info Visualization, Big Data Analytics, &amp; </a:t>
            </a:r>
            <a:r>
              <a:rPr lang="en-US" sz="2000" i="1" dirty="0" smtClean="0">
                <a:solidFill>
                  <a:srgbClr val="0000CC"/>
                </a:solidFill>
              </a:rPr>
              <a:t>The Ghost Map</a:t>
            </a:r>
            <a:endParaRPr lang="en-US" sz="2000" i="1" baseline="30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Informatics in the Sciences: Bioinformatics and Beyond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Digital Humanities and Media Arts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Media Sciences: Mass Communications to Text Analytics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Medical and Health Informatics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865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19200" y="76200"/>
            <a:ext cx="739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Outline</a:t>
            </a:r>
            <a:endParaRPr lang="en-US" sz="2000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9906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>
                <a:solidFill>
                  <a:srgbClr val="800000"/>
                </a:solidFill>
              </a:rPr>
              <a:t>What are Data Science, Big Data, and Analytics? </a:t>
            </a: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What Is Informatics? How Is It Relevant to Computer Science?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Applied computational, information science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Domains: arts, </a:t>
            </a:r>
            <a:r>
              <a:rPr lang="en-US" sz="2000" dirty="0">
                <a:solidFill>
                  <a:srgbClr val="0000CC"/>
                </a:solidFill>
              </a:rPr>
              <a:t>sciences, medicine</a:t>
            </a:r>
            <a:r>
              <a:rPr lang="en-US" sz="2000" dirty="0" smtClean="0">
                <a:solidFill>
                  <a:srgbClr val="0000CC"/>
                </a:solidFill>
              </a:rPr>
              <a:t>, law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Tasks: analytics, visualization, data/info integration</a:t>
            </a:r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Motivating Areas, Examples, Sources </a:t>
            </a:r>
            <a:endParaRPr lang="en-US" sz="2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FF0000"/>
                </a:solidFill>
              </a:rPr>
              <a:t>Info Visualization, Big Data Analytics, &amp; </a:t>
            </a:r>
            <a:r>
              <a:rPr lang="en-US" sz="2000" i="1" dirty="0" smtClean="0">
                <a:solidFill>
                  <a:srgbClr val="FF0000"/>
                </a:solidFill>
              </a:rPr>
              <a:t>The Ghost Map</a:t>
            </a:r>
            <a:endParaRPr lang="en-US" sz="2000" i="1" baseline="30000" dirty="0" smtClean="0">
              <a:solidFill>
                <a:srgbClr val="FF0000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Informatics in the Sciences: Bioinformatics and Beyond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Digital Humanities and Media Arts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Media Sciences: Mass Communications to Text Analytics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Medical and Health Informatics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865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9906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1800" dirty="0" smtClean="0">
                <a:solidFill>
                  <a:srgbClr val="800000"/>
                </a:solidFill>
              </a:rPr>
              <a:t>Data Maps: Visual Presentation of Variables over Region (</a:t>
            </a:r>
            <a:r>
              <a:rPr lang="en-US" sz="1800" i="1" dirty="0" smtClean="0">
                <a:solidFill>
                  <a:srgbClr val="800000"/>
                </a:solidFill>
              </a:rPr>
              <a:t>e.g.</a:t>
            </a:r>
            <a:r>
              <a:rPr lang="en-US" sz="1800" dirty="0" smtClean="0">
                <a:solidFill>
                  <a:srgbClr val="800000"/>
                </a:solidFill>
              </a:rPr>
              <a:t>, Spatial)</a:t>
            </a:r>
          </a:p>
          <a:p>
            <a:pPr marL="342900" indent="-342900">
              <a:spcBef>
                <a:spcPts val="600"/>
              </a:spcBef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1800" dirty="0" smtClean="0">
                <a:solidFill>
                  <a:srgbClr val="800000"/>
                </a:solidFill>
              </a:rPr>
              <a:t>Thematic Map: Shows Topic (Theme) Referenced by Geographic Area</a:t>
            </a:r>
          </a:p>
          <a:p>
            <a:pPr marL="342900" indent="-342900">
              <a:spcBef>
                <a:spcPts val="600"/>
              </a:spcBef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1800" dirty="0" smtClean="0">
                <a:solidFill>
                  <a:srgbClr val="800000"/>
                </a:solidFill>
              </a:rPr>
              <a:t>Wikipedia: </a:t>
            </a:r>
            <a:r>
              <a:rPr lang="en-US" sz="1800" dirty="0" smtClean="0">
                <a:hlinkClick r:id="rId4"/>
              </a:rPr>
              <a:t>http://en.wikipedia.org/wiki/Thematic_map</a:t>
            </a:r>
            <a:endParaRPr lang="en-US" sz="1800" dirty="0" smtClean="0"/>
          </a:p>
          <a:p>
            <a:pPr marL="342900" indent="-342900">
              <a:spcBef>
                <a:spcPts val="600"/>
              </a:spcBef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1800" dirty="0" smtClean="0">
                <a:solidFill>
                  <a:srgbClr val="800000"/>
                </a:solidFill>
              </a:rPr>
              <a:t>Example: 2010 UNAIDS Report on Global HIV Infection Rates</a:t>
            </a:r>
          </a:p>
          <a:p>
            <a:pPr marL="342900" indent="-342900">
              <a:spcBef>
                <a:spcPts val="600"/>
              </a:spcBef>
              <a:buClr>
                <a:srgbClr val="800000"/>
              </a:buClr>
              <a:buFont typeface="Wingdings" pitchFamily="2" charset="2"/>
              <a:buChar char="l"/>
            </a:pPr>
            <a:endParaRPr lang="en-US" sz="1800" dirty="0" smtClean="0"/>
          </a:p>
        </p:txBody>
      </p:sp>
      <p:sp>
        <p:nvSpPr>
          <p:cNvPr id="524290" name="Rectangle 2"/>
          <p:cNvSpPr>
            <a:spLocks noChangeArrowheads="1"/>
          </p:cNvSpPr>
          <p:nvPr/>
        </p:nvSpPr>
        <p:spPr bwMode="auto">
          <a:xfrm>
            <a:off x="1143000" y="76200"/>
            <a:ext cx="784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Visualization [2]:</a:t>
            </a:r>
          </a:p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Thematic Maps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5943600"/>
            <a:ext cx="662940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1200" dirty="0" smtClean="0">
                <a:solidFill>
                  <a:srgbClr val="D03200"/>
                </a:solidFill>
              </a:rPr>
              <a:t>Inspired by book material © 2001 E. R. </a:t>
            </a:r>
            <a:r>
              <a:rPr lang="en-US" sz="1200" dirty="0" err="1" smtClean="0">
                <a:solidFill>
                  <a:srgbClr val="D03200"/>
                </a:solidFill>
              </a:rPr>
              <a:t>Tufte</a:t>
            </a:r>
            <a:r>
              <a:rPr lang="en-US" sz="1200" dirty="0" smtClean="0">
                <a:solidFill>
                  <a:srgbClr val="D03200"/>
                </a:solidFill>
              </a:rPr>
              <a:t>, Yale University</a:t>
            </a:r>
          </a:p>
          <a:p>
            <a:pPr>
              <a:spcBef>
                <a:spcPts val="0"/>
              </a:spcBef>
            </a:pPr>
            <a:r>
              <a:rPr lang="en-US" sz="1200" i="1" dirty="0" smtClean="0">
                <a:solidFill>
                  <a:srgbClr val="D03200"/>
                </a:solidFill>
              </a:rPr>
              <a:t>The Visual Display of Quantitative Information, </a:t>
            </a:r>
            <a:r>
              <a:rPr lang="en-US" sz="1200" dirty="0" smtClean="0">
                <a:solidFill>
                  <a:srgbClr val="D03200"/>
                </a:solidFill>
              </a:rPr>
              <a:t>Graphics Press: </a:t>
            </a:r>
            <a:r>
              <a:rPr lang="en-US" sz="1200" dirty="0" smtClean="0">
                <a:solidFill>
                  <a:srgbClr val="D03200"/>
                </a:solidFill>
                <a:hlinkClick r:id="rId5"/>
              </a:rPr>
              <a:t>http://bit.ly/16Se1</a:t>
            </a:r>
            <a:endParaRPr lang="en-US" sz="1200" dirty="0" smtClean="0">
              <a:solidFill>
                <a:srgbClr val="D0320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107360" y="2438400"/>
            <a:ext cx="7852989" cy="3429000"/>
            <a:chOff x="1107360" y="2438400"/>
            <a:chExt cx="7852989" cy="3429000"/>
          </a:xfrm>
        </p:grpSpPr>
        <p:pic>
          <p:nvPicPr>
            <p:cNvPr id="9" name="Picture 8" descr="ThematicMap-UNAIDS-HIV-2010-half_size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7360" y="2438400"/>
              <a:ext cx="5750640" cy="3429000"/>
            </a:xfrm>
            <a:prstGeom prst="rect">
              <a:avLst/>
            </a:prstGeom>
          </p:spPr>
        </p:pic>
        <p:grpSp>
          <p:nvGrpSpPr>
            <p:cNvPr id="11" name="Group 10"/>
            <p:cNvGrpSpPr/>
            <p:nvPr/>
          </p:nvGrpSpPr>
          <p:grpSpPr>
            <a:xfrm>
              <a:off x="7010400" y="3467221"/>
              <a:ext cx="1949949" cy="1371359"/>
              <a:chOff x="7010400" y="3352800"/>
              <a:chExt cx="1949949" cy="1371359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7344013" y="3352800"/>
                <a:ext cx="128272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1000" dirty="0" smtClean="0">
                    <a:solidFill>
                      <a:srgbClr val="FF0000"/>
                    </a:solidFill>
                  </a:rPr>
                  <a:t>© 2010, </a:t>
                </a:r>
                <a:r>
                  <a:rPr lang="en-US" sz="1000" dirty="0" err="1" smtClean="0">
                    <a:solidFill>
                      <a:srgbClr val="FF0000"/>
                    </a:solidFill>
                  </a:rPr>
                  <a:t>UNAids</a:t>
                </a:r>
                <a:endParaRPr lang="en-US" sz="1000" dirty="0" smtClean="0">
                  <a:solidFill>
                    <a:srgbClr val="FF0000"/>
                  </a:solidFill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1000" dirty="0" smtClean="0">
                    <a:solidFill>
                      <a:srgbClr val="FF0000"/>
                    </a:solidFill>
                    <a:hlinkClick r:id="rId7"/>
                  </a:rPr>
                  <a:t>http://bit.ly/ftHhd4</a:t>
                </a:r>
                <a:endParaRPr lang="en-US" sz="1000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8" name="Picture 7" descr="UNAIDS-logo.pn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7010400" y="3886200"/>
                <a:ext cx="1949949" cy="342299"/>
              </a:xfrm>
              <a:prstGeom prst="rect">
                <a:avLst/>
              </a:prstGeom>
            </p:spPr>
          </p:pic>
          <p:pic>
            <p:nvPicPr>
              <p:cNvPr id="10" name="Picture 9" descr="WHO-logo.png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7375775" y="4343400"/>
                <a:ext cx="1219199" cy="380759"/>
              </a:xfrm>
              <a:prstGeom prst="rect">
                <a:avLst/>
              </a:prstGeom>
            </p:spPr>
          </p:pic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978764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457200" y="5917049"/>
            <a:ext cx="5257800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6699"/>
                </a:solidFill>
              </a:rPr>
              <a:t>See also: Johnson, S. (2006). </a:t>
            </a:r>
            <a:r>
              <a:rPr lang="en-US" i="1" dirty="0" smtClean="0">
                <a:solidFill>
                  <a:srgbClr val="006699"/>
                </a:solidFill>
              </a:rPr>
              <a:t>The Ghost Map.</a:t>
            </a:r>
          </a:p>
          <a:p>
            <a:r>
              <a:rPr lang="en-US" dirty="0" smtClean="0">
                <a:solidFill>
                  <a:srgbClr val="006699"/>
                </a:solidFill>
              </a:rPr>
              <a:t>2014 Kansas State Book Network (KSBN) Common Reader</a:t>
            </a:r>
            <a:endParaRPr lang="en-US" dirty="0">
              <a:solidFill>
                <a:srgbClr val="006699"/>
              </a:solidFill>
            </a:endParaRP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1143000" y="76200"/>
            <a:ext cx="7391400" cy="9144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buClrTx/>
              <a:defRPr/>
            </a:pPr>
            <a:r>
              <a:rPr lang="en-US" sz="2800" i="1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The Ghost Map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:19</a:t>
            </a:r>
            <a:r>
              <a:rPr lang="en-US" sz="2800" kern="0" baseline="3000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 Century Info Vis &amp; Public Health Policy</a:t>
            </a:r>
            <a:endParaRPr lang="en-US" sz="2800" kern="0" dirty="0">
              <a:solidFill>
                <a:srgbClr val="5B0DAA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669" y="1066800"/>
            <a:ext cx="6784331" cy="4419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401" y="4527302"/>
            <a:ext cx="842599" cy="12638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5715000"/>
            <a:ext cx="1905000" cy="698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153400" y="2524780"/>
            <a:ext cx="9143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Snow, J. (1854)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72844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507780" y="5317426"/>
            <a:ext cx="5131020" cy="10833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Based on</a:t>
            </a:r>
          </a:p>
          <a:p>
            <a:r>
              <a:rPr lang="en-US" i="1" dirty="0" smtClean="0">
                <a:solidFill>
                  <a:srgbClr val="FF0000"/>
                </a:solidFill>
              </a:rPr>
              <a:t>NLP Group NER Toolkit</a:t>
            </a:r>
            <a:r>
              <a:rPr lang="en-US" dirty="0" smtClean="0">
                <a:solidFill>
                  <a:srgbClr val="FF0000"/>
                </a:solidFill>
              </a:rPr>
              <a:t> © 2005-2010 Stanford University</a:t>
            </a:r>
            <a:endParaRPr lang="en-US" i="1" dirty="0" smtClean="0">
              <a:solidFill>
                <a:srgbClr val="FF0000"/>
              </a:solidFill>
            </a:endParaRPr>
          </a:p>
          <a:p>
            <a:r>
              <a:rPr lang="en-US" i="1" dirty="0" smtClean="0">
                <a:solidFill>
                  <a:srgbClr val="008000"/>
                </a:solidFill>
              </a:rPr>
              <a:t>Simile</a:t>
            </a:r>
            <a:r>
              <a:rPr lang="en-US" dirty="0" smtClean="0">
                <a:solidFill>
                  <a:srgbClr val="008000"/>
                </a:solidFill>
              </a:rPr>
              <a:t> © 2003-2010 Massachusetts Institute of Technology</a:t>
            </a:r>
            <a:endParaRPr lang="en-US" i="1" dirty="0" smtClean="0">
              <a:solidFill>
                <a:srgbClr val="008000"/>
              </a:solidFill>
            </a:endParaRPr>
          </a:p>
          <a:p>
            <a:r>
              <a:rPr lang="en-US" i="1" dirty="0" smtClean="0">
                <a:solidFill>
                  <a:schemeClr val="accent2"/>
                </a:solidFill>
              </a:rPr>
              <a:t>Google Maps </a:t>
            </a:r>
            <a:r>
              <a:rPr lang="en-US" dirty="0" smtClean="0">
                <a:solidFill>
                  <a:schemeClr val="accent2"/>
                </a:solidFill>
              </a:rPr>
              <a:t>© 2007-2010 Tele Atlas, Inc. and Google</a:t>
            </a:r>
            <a:r>
              <a:rPr lang="en-US" dirty="0">
                <a:solidFill>
                  <a:schemeClr val="accent2"/>
                </a:solidFill>
              </a:rPr>
              <a:t>, </a:t>
            </a:r>
            <a:r>
              <a:rPr lang="en-US" dirty="0" smtClean="0">
                <a:solidFill>
                  <a:schemeClr val="accent2"/>
                </a:solidFill>
              </a:rPr>
              <a:t>Inc.</a:t>
            </a:r>
          </a:p>
        </p:txBody>
      </p:sp>
      <p:sp>
        <p:nvSpPr>
          <p:cNvPr id="7" name="Rectangle 7"/>
          <p:cNvSpPr txBox="1">
            <a:spLocks noChangeArrowheads="1"/>
          </p:cNvSpPr>
          <p:nvPr/>
        </p:nvSpPr>
        <p:spPr>
          <a:xfrm>
            <a:off x="1143000" y="76200"/>
            <a:ext cx="7391400" cy="9144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buClrTx/>
              <a:defRPr/>
            </a:pP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21</a:t>
            </a:r>
            <a:r>
              <a:rPr lang="en-US" sz="2800" kern="0" baseline="3000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st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 Century Thematic Mapping:</a:t>
            </a:r>
          </a:p>
          <a:p>
            <a:pPr algn="ctr">
              <a:spcBef>
                <a:spcPct val="0"/>
              </a:spcBef>
              <a:buClrTx/>
              <a:defRPr/>
            </a:pP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Summarizing News from The Web</a:t>
            </a:r>
            <a:endParaRPr lang="en-US" sz="2800" kern="0" dirty="0">
              <a:solidFill>
                <a:srgbClr val="5B0DAA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990600"/>
            <a:ext cx="6705600" cy="2617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/>
          <p:nvPr/>
        </p:nvGrpSpPr>
        <p:grpSpPr>
          <a:xfrm>
            <a:off x="3429000" y="2362200"/>
            <a:ext cx="5562600" cy="3048000"/>
            <a:chOff x="3429000" y="2362200"/>
            <a:chExt cx="5562600" cy="304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29000" y="2362200"/>
              <a:ext cx="5562600" cy="2773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5"/>
            <p:cNvSpPr/>
            <p:nvPr/>
          </p:nvSpPr>
          <p:spPr>
            <a:xfrm>
              <a:off x="4250597" y="5102423"/>
              <a:ext cx="39194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hlinkClick r:id="rId5"/>
                </a:rPr>
                <a:t>http://fingolfin.user.cis.ksu.edu/timemap2gs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1529586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408" y="1219200"/>
            <a:ext cx="851019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82"/>
          <p:cNvSpPr>
            <a:spLocks noChangeArrowheads="1"/>
          </p:cNvSpPr>
          <p:nvPr/>
        </p:nvSpPr>
        <p:spPr bwMode="auto">
          <a:xfrm>
            <a:off x="609600" y="5758291"/>
            <a:ext cx="4267200" cy="56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99CC"/>
                </a:solidFill>
                <a:hlinkClick r:id="rId4"/>
              </a:rPr>
              <a:t>http://healthmap.org</a:t>
            </a:r>
            <a:endParaRPr lang="en-US" dirty="0" smtClean="0">
              <a:solidFill>
                <a:srgbClr val="0099CC"/>
              </a:solidFill>
            </a:endParaRPr>
          </a:p>
          <a:p>
            <a:r>
              <a:rPr lang="en-US" dirty="0" smtClean="0">
                <a:solidFill>
                  <a:srgbClr val="008000"/>
                </a:solidFill>
              </a:rPr>
              <a:t>© 2006 – 2013 Brownstein, J. &amp; </a:t>
            </a:r>
            <a:r>
              <a:rPr lang="en-US" dirty="0" err="1" smtClean="0">
                <a:solidFill>
                  <a:srgbClr val="008000"/>
                </a:solidFill>
              </a:rPr>
              <a:t>Freifeld</a:t>
            </a:r>
            <a:r>
              <a:rPr lang="en-US" dirty="0" smtClean="0">
                <a:solidFill>
                  <a:srgbClr val="008000"/>
                </a:solidFill>
              </a:rPr>
              <a:t>, C. 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1143000" y="76200"/>
            <a:ext cx="7391400" cy="9144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buClrTx/>
              <a:defRPr/>
            </a:pP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Thematic Mapping in </a:t>
            </a:r>
            <a:r>
              <a:rPr lang="en-US" sz="2800" i="1" kern="0" dirty="0" err="1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HealthMap</a:t>
            </a:r>
            <a:r>
              <a:rPr lang="en-US" sz="2800" i="1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[1]:</a:t>
            </a:r>
          </a:p>
          <a:p>
            <a:pPr algn="ctr">
              <a:spcBef>
                <a:spcPct val="0"/>
              </a:spcBef>
              <a:buClrTx/>
              <a:defRPr/>
            </a:pP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Outbreaks in Google Maps</a:t>
            </a:r>
            <a:endParaRPr lang="en-US" sz="2800" kern="0" dirty="0">
              <a:solidFill>
                <a:srgbClr val="5B0DAA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97991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7620000" cy="3685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2"/>
          <p:cNvSpPr>
            <a:spLocks noChangeArrowheads="1"/>
          </p:cNvSpPr>
          <p:nvPr/>
        </p:nvSpPr>
        <p:spPr bwMode="auto">
          <a:xfrm>
            <a:off x="609600" y="5758291"/>
            <a:ext cx="4267200" cy="56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99CC"/>
                </a:solidFill>
                <a:hlinkClick r:id="rId4"/>
              </a:rPr>
              <a:t>http://healthmap.org</a:t>
            </a:r>
            <a:endParaRPr lang="en-US" dirty="0" smtClean="0">
              <a:solidFill>
                <a:srgbClr val="0099CC"/>
              </a:solidFill>
            </a:endParaRPr>
          </a:p>
          <a:p>
            <a:r>
              <a:rPr lang="en-US" dirty="0" smtClean="0">
                <a:solidFill>
                  <a:srgbClr val="008000"/>
                </a:solidFill>
              </a:rPr>
              <a:t>© 2006 – 2013 Brownstein, J. &amp; </a:t>
            </a:r>
            <a:r>
              <a:rPr lang="en-US" dirty="0" err="1" smtClean="0">
                <a:solidFill>
                  <a:srgbClr val="008000"/>
                </a:solidFill>
              </a:rPr>
              <a:t>Freifeld</a:t>
            </a:r>
            <a:r>
              <a:rPr lang="en-US" dirty="0" smtClean="0">
                <a:solidFill>
                  <a:srgbClr val="008000"/>
                </a:solidFill>
              </a:rPr>
              <a:t>, C. 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1143000" y="76200"/>
            <a:ext cx="7391400" cy="9144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buClrTx/>
              <a:defRPr/>
            </a:pP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Thematic Mapping in </a:t>
            </a:r>
            <a:r>
              <a:rPr lang="en-US" sz="2800" i="1" kern="0" dirty="0" err="1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HealthMap</a:t>
            </a:r>
            <a:r>
              <a:rPr lang="en-US" sz="2800" i="1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[2]:</a:t>
            </a:r>
          </a:p>
          <a:p>
            <a:pPr algn="ctr">
              <a:spcBef>
                <a:spcPct val="0"/>
              </a:spcBef>
              <a:buClrTx/>
              <a:defRPr/>
            </a:pP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Drilling Down</a:t>
            </a:r>
            <a:endParaRPr lang="en-US" sz="2800" kern="0" dirty="0">
              <a:solidFill>
                <a:srgbClr val="5B0DAA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18430"/>
            <a:ext cx="7772400" cy="3334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4269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009650" y="76200"/>
            <a:ext cx="739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Continuing Work: Opinion Mapping</a:t>
            </a:r>
          </a:p>
          <a:p>
            <a:pPr algn="ctr">
              <a:spcBef>
                <a:spcPct val="0"/>
              </a:spcBef>
              <a:buClrTx/>
            </a:pPr>
            <a:r>
              <a:rPr lang="en-US" sz="2800" u="sng" dirty="0" smtClean="0">
                <a:solidFill>
                  <a:srgbClr val="5B0DAA"/>
                </a:solidFill>
                <a:latin typeface="Copperplate Gothic Light" pitchFamily="34" charset="0"/>
              </a:rPr>
              <a:t>H</a:t>
            </a: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uman </a:t>
            </a:r>
            <a:r>
              <a:rPr lang="en-US" sz="2800" u="sng" dirty="0" smtClean="0">
                <a:solidFill>
                  <a:srgbClr val="5B0DAA"/>
                </a:solidFill>
                <a:latin typeface="Copperplate Gothic Light" pitchFamily="34" charset="0"/>
              </a:rPr>
              <a:t>P</a:t>
            </a: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apilloma</a:t>
            </a:r>
            <a:r>
              <a:rPr lang="en-US" sz="2800" u="sng" dirty="0" smtClean="0">
                <a:solidFill>
                  <a:srgbClr val="5B0DAA"/>
                </a:solidFill>
                <a:latin typeface="Copperplate Gothic Light" pitchFamily="34" charset="0"/>
              </a:rPr>
              <a:t>v</a:t>
            </a: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irus Vaccine</a:t>
            </a:r>
            <a:endParaRPr lang="en-US" sz="3200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  <p:pic>
        <p:nvPicPr>
          <p:cNvPr id="10" name="Picture 9" descr="Sentiment-Analysis-Slide-20120824-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47143" y="990600"/>
            <a:ext cx="6601457" cy="4953000"/>
          </a:xfrm>
          <a:prstGeom prst="rect">
            <a:avLst/>
          </a:prstGeom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09600" y="6019800"/>
            <a:ext cx="460100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99CC"/>
                </a:solidFill>
              </a:rPr>
              <a:t>Murphy, Hsu, </a:t>
            </a:r>
            <a:r>
              <a:rPr lang="en-US" dirty="0" err="1" smtClean="0">
                <a:solidFill>
                  <a:srgbClr val="0099CC"/>
                </a:solidFill>
              </a:rPr>
              <a:t>Elshamy</a:t>
            </a:r>
            <a:r>
              <a:rPr lang="en-US" dirty="0" smtClean="0">
                <a:solidFill>
                  <a:srgbClr val="0099CC"/>
                </a:solidFill>
              </a:rPr>
              <a:t>, Kallumadi, &amp; </a:t>
            </a:r>
            <a:r>
              <a:rPr lang="en-US" dirty="0" err="1" smtClean="0">
                <a:solidFill>
                  <a:srgbClr val="0099CC"/>
                </a:solidFill>
              </a:rPr>
              <a:t>Volkova</a:t>
            </a:r>
            <a:r>
              <a:rPr lang="en-US" dirty="0" smtClean="0">
                <a:solidFill>
                  <a:srgbClr val="0099CC"/>
                </a:solidFill>
              </a:rPr>
              <a:t> (2014)</a:t>
            </a:r>
            <a:endParaRPr lang="en-US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585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19200" y="76200"/>
            <a:ext cx="739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Outline</a:t>
            </a:r>
            <a:endParaRPr lang="en-US" sz="2000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9906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>
                <a:solidFill>
                  <a:srgbClr val="800000"/>
                </a:solidFill>
              </a:rPr>
              <a:t>What are Data Science, Big Data, and Analytics? </a:t>
            </a: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What Is Informatics? How Is It Relevant to Computer Science?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Applied computational, information science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Domains: arts, </a:t>
            </a:r>
            <a:r>
              <a:rPr lang="en-US" sz="2000" dirty="0">
                <a:solidFill>
                  <a:srgbClr val="0000CC"/>
                </a:solidFill>
              </a:rPr>
              <a:t>sciences, medicine</a:t>
            </a:r>
            <a:r>
              <a:rPr lang="en-US" sz="2000" dirty="0" smtClean="0">
                <a:solidFill>
                  <a:srgbClr val="0000CC"/>
                </a:solidFill>
              </a:rPr>
              <a:t>, law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Tasks: analytics, visualization, data/info integration</a:t>
            </a:r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Motivating Areas, Examples, Sources </a:t>
            </a:r>
            <a:endParaRPr lang="en-US" sz="2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Info Visualization, Big Data Analytics, &amp; </a:t>
            </a:r>
            <a:r>
              <a:rPr lang="en-US" sz="2000" i="1" dirty="0" smtClean="0">
                <a:solidFill>
                  <a:srgbClr val="0000CC"/>
                </a:solidFill>
              </a:rPr>
              <a:t>The Ghost Map</a:t>
            </a:r>
            <a:endParaRPr lang="en-US" sz="2000" i="1" baseline="30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FF0000"/>
                </a:solidFill>
              </a:rPr>
              <a:t>Informatics in the Sciences: Bioinformatics and Beyond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Digital Humanities and Media Arts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Media Sciences: Mass Communications to Text Analytics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Medical and Health Informatics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865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19200" y="76200"/>
            <a:ext cx="739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Outline</a:t>
            </a:r>
            <a:endParaRPr lang="en-US" sz="2000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9906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>
                <a:solidFill>
                  <a:srgbClr val="800000"/>
                </a:solidFill>
              </a:rPr>
              <a:t>What are Data Science, Big Data, and Analytics? </a:t>
            </a: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What Is Informatics? How Is It Relevant to Computer Science?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Applied computational, information science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Domains: arts, </a:t>
            </a:r>
            <a:r>
              <a:rPr lang="en-US" sz="2000" dirty="0">
                <a:solidFill>
                  <a:srgbClr val="0000CC"/>
                </a:solidFill>
              </a:rPr>
              <a:t>sciences, medicine</a:t>
            </a:r>
            <a:r>
              <a:rPr lang="en-US" sz="2000" dirty="0" smtClean="0">
                <a:solidFill>
                  <a:srgbClr val="0000CC"/>
                </a:solidFill>
              </a:rPr>
              <a:t>, law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Tasks: analytics, visualization, data/info integration</a:t>
            </a:r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Motivating Areas, Examples, Sources </a:t>
            </a:r>
            <a:endParaRPr lang="en-US" sz="2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Info Visualization, Big Data Analytics, &amp; </a:t>
            </a:r>
            <a:r>
              <a:rPr lang="en-US" sz="2000" i="1" dirty="0" smtClean="0">
                <a:solidFill>
                  <a:srgbClr val="0000CC"/>
                </a:solidFill>
              </a:rPr>
              <a:t>The Ghost Map</a:t>
            </a:r>
            <a:endParaRPr lang="en-US" sz="2000" i="1" baseline="30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Informatics in the Sciences: Bioinformatics and Beyond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FF0000"/>
                </a:solidFill>
              </a:rPr>
              <a:t>Digital Humanities and Media Arts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Media Sciences: Mass Communications to Text Analytics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Medical and Health Informatics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865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19200" y="76200"/>
            <a:ext cx="739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Digital Humanities: Intersection of Computing &amp; The Humanities</a:t>
            </a:r>
            <a:endParaRPr lang="en-US" sz="2000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9906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Humanities Include... (</a:t>
            </a:r>
            <a:r>
              <a:rPr lang="en-US" sz="2000" dirty="0" smtClean="0">
                <a:solidFill>
                  <a:srgbClr val="800000"/>
                </a:solidFill>
                <a:hlinkClick r:id="rId4"/>
              </a:rPr>
              <a:t>http</a:t>
            </a:r>
            <a:r>
              <a:rPr lang="en-US" sz="2000" dirty="0">
                <a:solidFill>
                  <a:srgbClr val="800000"/>
                </a:solidFill>
                <a:hlinkClick r:id="rId4"/>
              </a:rPr>
              <a:t>://</a:t>
            </a:r>
            <a:r>
              <a:rPr lang="en-US" sz="2000" dirty="0" smtClean="0">
                <a:solidFill>
                  <a:srgbClr val="800000"/>
                </a:solidFill>
                <a:hlinkClick r:id="rId4"/>
              </a:rPr>
              <a:t>en.wikipedia.org/wiki/Humanities</a:t>
            </a:r>
            <a:r>
              <a:rPr lang="en-US" sz="2000" dirty="0" smtClean="0">
                <a:solidFill>
                  <a:srgbClr val="800000"/>
                </a:solidFill>
              </a:rPr>
              <a:t>)</a:t>
            </a:r>
            <a:endParaRPr lang="en-US" sz="2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Ancient and modern languages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Literature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Philosophy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Religion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Performing arts: music, theatre, dance</a:t>
            </a:r>
            <a:endParaRPr lang="en-US" sz="2000" dirty="0">
              <a:solidFill>
                <a:srgbClr val="0000CC"/>
              </a:solidFill>
            </a:endParaRPr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>
                <a:solidFill>
                  <a:srgbClr val="800000"/>
                </a:solidFill>
              </a:rPr>
              <a:t>Scholarship (</a:t>
            </a:r>
            <a:r>
              <a:rPr lang="en-US" sz="2000" dirty="0">
                <a:solidFill>
                  <a:srgbClr val="800000"/>
                </a:solidFill>
                <a:hlinkClick r:id="rId5"/>
              </a:rPr>
              <a:t>http://sites.library.northwestern.edu/dh</a:t>
            </a:r>
            <a:r>
              <a:rPr lang="en-US" sz="2000" dirty="0" smtClean="0">
                <a:solidFill>
                  <a:srgbClr val="800000"/>
                </a:solidFill>
                <a:hlinkClick r:id="rId5"/>
              </a:rPr>
              <a:t>/</a:t>
            </a:r>
            <a:r>
              <a:rPr lang="en-US" sz="2000" dirty="0" smtClean="0">
                <a:solidFill>
                  <a:srgbClr val="800000"/>
                </a:solidFill>
              </a:rPr>
              <a:t>) </a:t>
            </a:r>
            <a:endParaRPr lang="en-US" sz="2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Presented in digital form</a:t>
            </a:r>
            <a:endParaRPr lang="en-US" sz="2000" dirty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Enabled by digital methods, tools</a:t>
            </a:r>
            <a:endParaRPr lang="en-US" sz="2000" dirty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About digital technology, culture</a:t>
            </a:r>
            <a:endParaRPr lang="en-US" sz="2000" dirty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Building, experimenting with digital technology</a:t>
            </a:r>
            <a:endParaRPr lang="en-US" b="0" dirty="0"/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Critical of its own digital nature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1439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19200" y="76200"/>
            <a:ext cx="739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Media Arts</a:t>
            </a:r>
            <a:endParaRPr lang="en-US" sz="2000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09600" y="1066800"/>
            <a:ext cx="5373825" cy="2266340"/>
            <a:chOff x="1600200" y="1111579"/>
            <a:chExt cx="6498771" cy="274077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0200" y="1111579"/>
              <a:ext cx="6498771" cy="20574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2641693" y="3167491"/>
              <a:ext cx="4415785" cy="6848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© 2012 St. Paul Public Schools</a:t>
              </a:r>
            </a:p>
            <a:p>
              <a:r>
                <a:rPr lang="en-US" dirty="0" smtClean="0">
                  <a:hlinkClick r:id="rId5"/>
                </a:rPr>
                <a:t>http</a:t>
              </a:r>
              <a:r>
                <a:rPr lang="en-US" dirty="0">
                  <a:hlinkClick r:id="rId5"/>
                </a:rPr>
                <a:t>://</a:t>
              </a:r>
              <a:r>
                <a:rPr lang="en-US" dirty="0" smtClean="0">
                  <a:hlinkClick r:id="rId5"/>
                </a:rPr>
                <a:t>creativearts.spps.org/media_arts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13778" y="3539911"/>
            <a:ext cx="8096822" cy="2683514"/>
            <a:chOff x="513778" y="3539911"/>
            <a:chExt cx="8096822" cy="268351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778" y="3539911"/>
              <a:ext cx="5466235" cy="2683514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6372123" y="4490792"/>
              <a:ext cx="2238477" cy="7817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© 2012 Digital Media Program Archive</a:t>
              </a:r>
            </a:p>
            <a:p>
              <a:r>
                <a:rPr lang="en-US" dirty="0">
                  <a:hlinkClick r:id="rId7"/>
                </a:rPr>
                <a:t>http://</a:t>
              </a:r>
              <a:r>
                <a:rPr lang="en-US" dirty="0" smtClean="0">
                  <a:hlinkClick r:id="rId7"/>
                </a:rPr>
                <a:t>bit.ly/dmpa-blog</a:t>
              </a:r>
              <a:endParaRPr lang="en-US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47049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19200" y="76200"/>
            <a:ext cx="739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Outline</a:t>
            </a:r>
            <a:endParaRPr lang="en-US" sz="2000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9906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>
                <a:solidFill>
                  <a:srgbClr val="800000"/>
                </a:solidFill>
              </a:rPr>
              <a:t>What are Data Science, Big Data, and Analytics? </a:t>
            </a: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What Is Informatics? How Is It Relevant to Computer Science?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Applied computational, information science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Domains: arts, </a:t>
            </a:r>
            <a:r>
              <a:rPr lang="en-US" sz="2000" dirty="0">
                <a:solidFill>
                  <a:srgbClr val="0000CC"/>
                </a:solidFill>
              </a:rPr>
              <a:t>sciences, medicine</a:t>
            </a:r>
            <a:r>
              <a:rPr lang="en-US" sz="2000" dirty="0" smtClean="0">
                <a:solidFill>
                  <a:srgbClr val="0000CC"/>
                </a:solidFill>
              </a:rPr>
              <a:t>, law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Tasks: analytics, visualization, data/info integration</a:t>
            </a:r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Motivating Areas, Examples, Sources </a:t>
            </a:r>
            <a:endParaRPr lang="en-US" sz="2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Info Visualization, Big Data Analytics, &amp; </a:t>
            </a:r>
            <a:r>
              <a:rPr lang="en-US" sz="2000" i="1" dirty="0" smtClean="0">
                <a:solidFill>
                  <a:srgbClr val="0000CC"/>
                </a:solidFill>
              </a:rPr>
              <a:t>The Ghost Map</a:t>
            </a:r>
            <a:endParaRPr lang="en-US" sz="2000" i="1" baseline="30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Informatics in the Sciences: Bioinformatics and Beyond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Digital Humanities and Media Arts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FF0000"/>
                </a:solidFill>
              </a:rPr>
              <a:t>Media Sciences: Mass Communications to Text Analytics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Medical and Health Informatics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865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9906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C00000"/>
                </a:solidFill>
              </a:rPr>
              <a:t>Entertainment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Computer Graphics: Images, Animation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Computer Games: Design, Production, Game Engines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Immersion: Virtual &amp; Augmented Reality</a:t>
            </a: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u="sng" dirty="0" smtClean="0">
                <a:solidFill>
                  <a:srgbClr val="C00000"/>
                </a:solidFill>
              </a:rPr>
              <a:t>C</a:t>
            </a:r>
            <a:r>
              <a:rPr lang="en-US" sz="2000" dirty="0" smtClean="0">
                <a:solidFill>
                  <a:srgbClr val="C00000"/>
                </a:solidFill>
              </a:rPr>
              <a:t>omputer-</a:t>
            </a:r>
            <a:r>
              <a:rPr lang="en-US" sz="2000" u="sng" dirty="0" smtClean="0">
                <a:solidFill>
                  <a:srgbClr val="C00000"/>
                </a:solidFill>
              </a:rPr>
              <a:t>M</a:t>
            </a:r>
            <a:r>
              <a:rPr lang="en-US" sz="2000" dirty="0" smtClean="0">
                <a:solidFill>
                  <a:srgbClr val="C00000"/>
                </a:solidFill>
              </a:rPr>
              <a:t>ediated </a:t>
            </a:r>
            <a:r>
              <a:rPr lang="en-US" sz="2000" u="sng" dirty="0" smtClean="0">
                <a:solidFill>
                  <a:srgbClr val="C00000"/>
                </a:solidFill>
              </a:rPr>
              <a:t>C</a:t>
            </a:r>
            <a:r>
              <a:rPr lang="en-US" sz="2000" dirty="0" smtClean="0">
                <a:solidFill>
                  <a:srgbClr val="C00000"/>
                </a:solidFill>
              </a:rPr>
              <a:t>ommunication (CMC)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Sociology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Social Media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>
                <a:solidFill>
                  <a:srgbClr val="0000CC"/>
                </a:solidFill>
              </a:rPr>
              <a:t>Information Networks</a:t>
            </a:r>
            <a:endParaRPr lang="en-US" sz="2000" dirty="0" smtClean="0">
              <a:solidFill>
                <a:srgbClr val="0000CC"/>
              </a:solidFill>
            </a:endParaRP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C00000"/>
                </a:solidFill>
              </a:rPr>
              <a:t>Cybersecurity</a:t>
            </a:r>
            <a:r>
              <a:rPr lang="en-US" sz="2000" dirty="0">
                <a:solidFill>
                  <a:srgbClr val="C00000"/>
                </a:solidFill>
              </a:rPr>
              <a:t>, Information Trust, &amp; </a:t>
            </a:r>
            <a:r>
              <a:rPr lang="en-US" sz="2000" dirty="0" smtClean="0">
                <a:solidFill>
                  <a:srgbClr val="C00000"/>
                </a:solidFill>
              </a:rPr>
              <a:t>Risks</a:t>
            </a: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C00000"/>
                </a:solidFill>
              </a:rPr>
              <a:t>Journalism </a:t>
            </a:r>
            <a:r>
              <a:rPr lang="en-US" sz="2000" dirty="0">
                <a:solidFill>
                  <a:srgbClr val="C00000"/>
                </a:solidFill>
              </a:rPr>
              <a:t>and New Media (Web &amp; </a:t>
            </a:r>
            <a:r>
              <a:rPr lang="en-US" sz="2000" dirty="0" smtClean="0">
                <a:solidFill>
                  <a:srgbClr val="C00000"/>
                </a:solidFill>
              </a:rPr>
              <a:t>Beyond)</a:t>
            </a: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C00000"/>
                </a:solidFill>
              </a:rPr>
              <a:t>Economics</a:t>
            </a: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C00000"/>
                </a:solidFill>
              </a:rPr>
              <a:t>Management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19200" y="76200"/>
            <a:ext cx="739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Media Sciences</a:t>
            </a:r>
            <a:endParaRPr lang="en-US" sz="2000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0" y="2413338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6379191" y="2727939"/>
            <a:ext cx="2590800" cy="2610912"/>
            <a:chOff x="6379191" y="2727939"/>
            <a:chExt cx="2590800" cy="261091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9191" y="2727939"/>
              <a:ext cx="2590800" cy="1570627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6555353" y="4298566"/>
              <a:ext cx="2238477" cy="10402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Image credit:</a:t>
              </a:r>
            </a:p>
            <a:p>
              <a:r>
                <a:rPr lang="en-US" dirty="0"/>
                <a:t>NLP </a:t>
              </a:r>
              <a:r>
                <a:rPr lang="en-US" dirty="0" err="1"/>
                <a:t>Opleidingen</a:t>
              </a:r>
              <a:r>
                <a:rPr lang="en-US" dirty="0"/>
                <a:t> Brabant</a:t>
              </a:r>
            </a:p>
            <a:p>
              <a:r>
                <a:rPr lang="en-US" dirty="0">
                  <a:hlinkClick r:id="rId5"/>
                </a:rPr>
                <a:t>http://</a:t>
              </a:r>
              <a:r>
                <a:rPr lang="en-US" dirty="0" smtClean="0">
                  <a:hlinkClick r:id="rId5"/>
                </a:rPr>
                <a:t>bit.ly/NLP-image</a:t>
              </a:r>
              <a:r>
                <a:rPr lang="en-US" dirty="0" smtClean="0"/>
                <a:t> </a:t>
              </a:r>
              <a:endParaRPr lang="en-US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76963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19200" y="76200"/>
            <a:ext cx="739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ClrTx/>
            </a:pPr>
            <a:r>
              <a:rPr lang="en-US" sz="2800" dirty="0" smtClean="0">
                <a:solidFill>
                  <a:srgbClr val="5B0DAA"/>
                </a:solidFill>
                <a:latin typeface="Copperplate Gothic Light" pitchFamily="34" charset="0"/>
              </a:rPr>
              <a:t>Outline</a:t>
            </a:r>
            <a:endParaRPr lang="en-US" sz="2000" dirty="0">
              <a:solidFill>
                <a:srgbClr val="5B0DAA"/>
              </a:solidFill>
              <a:latin typeface="Copperplate Gothic Light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9906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>
                <a:solidFill>
                  <a:srgbClr val="800000"/>
                </a:solidFill>
              </a:rPr>
              <a:t>What are Data Science, Big Data, and Analytics? </a:t>
            </a:r>
          </a:p>
          <a:p>
            <a:pPr marL="342900" indent="-342900">
              <a:spcBef>
                <a:spcPts val="600"/>
              </a:spcBef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What Is Informatics? How Is It Relevant to Computer Science?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Applied computational, information science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Domains: arts, </a:t>
            </a:r>
            <a:r>
              <a:rPr lang="en-US" sz="2000" dirty="0">
                <a:solidFill>
                  <a:srgbClr val="0000CC"/>
                </a:solidFill>
              </a:rPr>
              <a:t>sciences, medicine</a:t>
            </a:r>
            <a:r>
              <a:rPr lang="en-US" sz="2000" dirty="0" smtClean="0">
                <a:solidFill>
                  <a:srgbClr val="0000CC"/>
                </a:solidFill>
              </a:rPr>
              <a:t>, law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Tasks: analytics, visualization, data/info integration</a:t>
            </a:r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Clr>
                <a:srgbClr val="800000"/>
              </a:buClr>
              <a:buFont typeface="Wingdings" pitchFamily="2" charset="2"/>
              <a:buChar char="l"/>
            </a:pPr>
            <a:r>
              <a:rPr lang="en-US" sz="2000" dirty="0" smtClean="0">
                <a:solidFill>
                  <a:srgbClr val="800000"/>
                </a:solidFill>
              </a:rPr>
              <a:t>Motivating Areas, Examples, Sources </a:t>
            </a:r>
            <a:endParaRPr lang="en-US" sz="2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Info Visualization, Big Data Analytics, &amp; </a:t>
            </a:r>
            <a:r>
              <a:rPr lang="en-US" sz="2000" i="1" dirty="0" smtClean="0">
                <a:solidFill>
                  <a:srgbClr val="0000CC"/>
                </a:solidFill>
              </a:rPr>
              <a:t>The Ghost Map</a:t>
            </a:r>
            <a:endParaRPr lang="en-US" sz="2000" i="1" baseline="30000" dirty="0" smtClean="0">
              <a:solidFill>
                <a:srgbClr val="0000CC"/>
              </a:solidFill>
            </a:endParaRP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Informatics in the Sciences: Bioinformatics and Beyond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Digital Humanities and Media Arts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0000CC"/>
                </a:solidFill>
              </a:rPr>
              <a:t>Media Sciences: Mass Communications to Text Analytics</a:t>
            </a:r>
          </a:p>
          <a:p>
            <a:pPr marL="742950" lvl="1" indent="-285750">
              <a:spcBef>
                <a:spcPts val="600"/>
              </a:spcBef>
              <a:spcAft>
                <a:spcPts val="400"/>
              </a:spcAft>
              <a:buClr>
                <a:srgbClr val="5B0DAA"/>
              </a:buClr>
              <a:buFont typeface="Wingdings" pitchFamily="2" charset="2"/>
              <a:buChar char="­"/>
            </a:pPr>
            <a:r>
              <a:rPr lang="en-US" sz="2000" dirty="0" smtClean="0">
                <a:solidFill>
                  <a:srgbClr val="FF0000"/>
                </a:solidFill>
              </a:rPr>
              <a:t>Medical and Health Informatics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865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1143000" y="76200"/>
            <a:ext cx="7391400" cy="9144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buClrTx/>
              <a:defRPr/>
            </a:pPr>
            <a:r>
              <a:rPr lang="en-US" sz="2800" u="sng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E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lectronic </a:t>
            </a:r>
            <a:r>
              <a:rPr lang="en-US" sz="2800" u="sng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H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ealth </a:t>
            </a:r>
            <a:r>
              <a:rPr lang="en-US" sz="2800" u="sng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R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ecords:</a:t>
            </a:r>
            <a:b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</a:b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Importance and Applications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5867400"/>
            <a:ext cx="4876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Wikipedia, </a:t>
            </a:r>
            <a:r>
              <a:rPr lang="en-US" i="1" dirty="0" smtClean="0"/>
              <a:t>Electronic Health Record </a:t>
            </a: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en.wikipedia.org/wiki/Electronic_health_record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85800" y="1143000"/>
            <a:ext cx="822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Clr>
                <a:srgbClr val="5B0DAA"/>
              </a:buClr>
              <a:buFont typeface="Wingdings" pitchFamily="2" charset="2"/>
              <a:buChar char="l"/>
            </a:pPr>
            <a:r>
              <a:rPr lang="en-US" sz="2400" dirty="0" smtClean="0"/>
              <a:t>Data Integration</a:t>
            </a:r>
          </a:p>
          <a:p>
            <a:pPr marL="800100" lvl="1" indent="-342900">
              <a:lnSpc>
                <a:spcPct val="150000"/>
              </a:lnSpc>
              <a:buClr>
                <a:srgbClr val="5B0DAA"/>
              </a:buClr>
              <a:buFont typeface="Wingdings" pitchFamily="2" charset="2"/>
              <a:buChar char=""/>
            </a:pPr>
            <a:r>
              <a:rPr lang="en-US" sz="2400" dirty="0" smtClean="0"/>
              <a:t>Adverse drug reactions (ADRs)</a:t>
            </a:r>
          </a:p>
          <a:p>
            <a:pPr marL="800100" lvl="1" indent="-342900">
              <a:lnSpc>
                <a:spcPct val="150000"/>
              </a:lnSpc>
              <a:buClr>
                <a:srgbClr val="5B0DAA"/>
              </a:buClr>
              <a:buFont typeface="Wingdings" pitchFamily="2" charset="2"/>
              <a:buChar char=""/>
            </a:pPr>
            <a:r>
              <a:rPr lang="en-US" sz="2400" dirty="0" smtClean="0"/>
              <a:t>Medical history</a:t>
            </a:r>
            <a:endParaRPr lang="en-US" sz="2400" dirty="0"/>
          </a:p>
          <a:p>
            <a:pPr marL="342900" indent="-342900">
              <a:lnSpc>
                <a:spcPct val="150000"/>
              </a:lnSpc>
              <a:buClr>
                <a:srgbClr val="5B0DAA"/>
              </a:buClr>
              <a:buFont typeface="Wingdings" pitchFamily="2" charset="2"/>
              <a:buChar char="l"/>
            </a:pPr>
            <a:r>
              <a:rPr lang="en-US" sz="2400" dirty="0" smtClean="0"/>
              <a:t>Information Management</a:t>
            </a:r>
          </a:p>
          <a:p>
            <a:pPr marL="800100" lvl="1" indent="-342900">
              <a:lnSpc>
                <a:spcPct val="150000"/>
              </a:lnSpc>
              <a:buClr>
                <a:srgbClr val="5B0DAA"/>
              </a:buClr>
              <a:buFont typeface="Wingdings" pitchFamily="2" charset="2"/>
              <a:buChar char=""/>
            </a:pPr>
            <a:r>
              <a:rPr lang="en-US" sz="2400" dirty="0" smtClean="0"/>
              <a:t>Data warehousing: centralization</a:t>
            </a:r>
          </a:p>
          <a:p>
            <a:pPr marL="800100" lvl="1" indent="-342900">
              <a:lnSpc>
                <a:spcPct val="150000"/>
              </a:lnSpc>
              <a:buClr>
                <a:srgbClr val="5B0DAA"/>
              </a:buClr>
              <a:buFont typeface="Wingdings" pitchFamily="2" charset="2"/>
              <a:buChar char=""/>
            </a:pPr>
            <a:r>
              <a:rPr lang="en-US" sz="2400" dirty="0" smtClean="0"/>
              <a:t>Insurance, health care provider, patient</a:t>
            </a:r>
          </a:p>
          <a:p>
            <a:pPr marL="342900" indent="-342900">
              <a:lnSpc>
                <a:spcPct val="150000"/>
              </a:lnSpc>
              <a:buClr>
                <a:srgbClr val="5B0DAA"/>
              </a:buClr>
              <a:buFont typeface="Wingdings" pitchFamily="2" charset="2"/>
              <a:buChar char="l"/>
            </a:pPr>
            <a:r>
              <a:rPr lang="en-US" sz="2400" dirty="0" smtClean="0"/>
              <a:t>Data Mining and Analytics</a:t>
            </a:r>
          </a:p>
        </p:txBody>
      </p:sp>
    </p:spTree>
    <p:extLst>
      <p:ext uri="{BB962C8B-B14F-4D97-AF65-F5344CB8AC3E}">
        <p14:creationId xmlns:p14="http://schemas.microsoft.com/office/powerpoint/2010/main" val="81684616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405128"/>
            <a:ext cx="5562600" cy="4005072"/>
          </a:xfrm>
          <a:prstGeom prst="rect">
            <a:avLst/>
          </a:prstGeom>
        </p:spPr>
      </p:pic>
      <p:sp>
        <p:nvSpPr>
          <p:cNvPr id="8" name="Rectangle 7"/>
          <p:cNvSpPr txBox="1">
            <a:spLocks noChangeArrowheads="1"/>
          </p:cNvSpPr>
          <p:nvPr/>
        </p:nvSpPr>
        <p:spPr>
          <a:xfrm>
            <a:off x="1143000" y="76200"/>
            <a:ext cx="7391400" cy="914400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buClrTx/>
              <a:defRPr/>
            </a:pP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EHRs: </a:t>
            </a:r>
            <a:r>
              <a:rPr lang="en-US" sz="2800" u="sng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P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icture </a:t>
            </a:r>
            <a:r>
              <a:rPr lang="en-US" sz="2800" u="sng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A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rchiving &amp; </a:t>
            </a:r>
            <a:r>
              <a:rPr lang="en-US" sz="2800" u="sng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C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ommunications </a:t>
            </a:r>
            <a:r>
              <a:rPr lang="en-US" sz="2800" u="sng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S</a:t>
            </a:r>
            <a:r>
              <a:rPr lang="en-US" sz="2800" kern="0" dirty="0" smtClean="0">
                <a:solidFill>
                  <a:srgbClr val="5B0DAA"/>
                </a:solidFill>
                <a:latin typeface="+mj-lt"/>
                <a:ea typeface="+mj-ea"/>
                <a:cs typeface="+mj-cs"/>
              </a:rPr>
              <a:t>ystems (PACS)</a:t>
            </a:r>
            <a:endParaRPr lang="en-US" sz="2800" kern="0" dirty="0">
              <a:solidFill>
                <a:srgbClr val="5B0DAA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5867400"/>
            <a:ext cx="4876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Wikipedia, </a:t>
            </a:r>
            <a:r>
              <a:rPr lang="en-US" i="1" dirty="0" smtClean="0"/>
              <a:t>Electronic Health Record </a:t>
            </a:r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en.wikipedia.org/wiki/Electronic_health_record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18426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ETITLE" val="CIS736-Basics-01-Math"/>
  <p:tag name="FOLDERNAME" val="CIS736-Basics-01-Math_270108225806"/>
  <p:tag name="PD" val="1825588"/>
  <p:tag name="NPWI" val="46"/>
  <p:tag name="WMSI" val="369"/>
  <p:tag name="WMIS" val="46646"/>
  <p:tag name="PREC" val="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1"/>
  <p:tag name="NBP" val="1"/>
  <p:tag name="CVB" val="1"/>
  <p:tag name="SPT" val="FALSE"/>
  <p:tag name="BSN" val="1"/>
  <p:tag name="LFXCI" val="0"/>
  <p:tag name="SVT" val="TRUE"/>
  <p:tag name="CII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" val="2"/>
  <p:tag name="NBP" val="1"/>
  <p:tag name="SPT" val="FALSE"/>
  <p:tag name="CVB" val="2"/>
  <p:tag name="BSN" val="2"/>
  <p:tag name="LFXCI" val="0"/>
  <p:tag name="SVT" val="TRUE"/>
  <p:tag name="CII" val="2"/>
</p:tagLst>
</file>

<file path=ppt/theme/theme1.xml><?xml version="1.0" encoding="utf-8"?>
<a:theme xmlns:a="http://schemas.openxmlformats.org/drawingml/2006/main" name="CoopRob-presentations">
  <a:themeElements>
    <a:clrScheme name="CoopRob-presentations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D96D"/>
      </a:accent1>
      <a:accent2>
        <a:srgbClr val="0000E0"/>
      </a:accent2>
      <a:accent3>
        <a:srgbClr val="FFFFFF"/>
      </a:accent3>
      <a:accent4>
        <a:srgbClr val="000000"/>
      </a:accent4>
      <a:accent5>
        <a:srgbClr val="FFE9BA"/>
      </a:accent5>
      <a:accent6>
        <a:srgbClr val="0000CB"/>
      </a:accent6>
      <a:hlink>
        <a:srgbClr val="CC0000"/>
      </a:hlink>
      <a:folHlink>
        <a:srgbClr val="B2B2B2"/>
      </a:folHlink>
    </a:clrScheme>
    <a:fontScheme name="CoopRob-presentations">
      <a:majorFont>
        <a:latin typeface="Copperplate Gothic Ligh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1"/>
          </a:buClr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1"/>
          </a:buClr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oopRob-presentation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pRob-presentation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pRob-presentation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pRob-presentation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pRob-presentation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pRob-presentation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pRob-presentation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pRob-presentations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D96D"/>
        </a:accent1>
        <a:accent2>
          <a:srgbClr val="0000E0"/>
        </a:accent2>
        <a:accent3>
          <a:srgbClr val="FFFFFF"/>
        </a:accent3>
        <a:accent4>
          <a:srgbClr val="000000"/>
        </a:accent4>
        <a:accent5>
          <a:srgbClr val="FFE9BA"/>
        </a:accent5>
        <a:accent6>
          <a:srgbClr val="0000CB"/>
        </a:accent6>
        <a:hlink>
          <a:srgbClr val="CC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Settings\sdeloach\Application Data\Microsoft\Templates\CoopRob-presentations.pot</Template>
  <TotalTime>94925</TotalTime>
  <Words>2417</Words>
  <Application>Microsoft Macintosh PowerPoint</Application>
  <PresentationFormat>On-screen Show (4:3)</PresentationFormat>
  <Paragraphs>370</Paragraphs>
  <Slides>36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CoopRob-presentations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Distributed Grep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CIS736-Basics-01-Math</dc:title>
  <dc:creator>William H. Hsu</dc:creator>
  <cp:lastModifiedBy>William Hsu</cp:lastModifiedBy>
  <cp:revision>4641</cp:revision>
  <dcterms:created xsi:type="dcterms:W3CDTF">1601-01-01T00:00:00Z</dcterms:created>
  <dcterms:modified xsi:type="dcterms:W3CDTF">2016-04-21T15:59:29Z</dcterms:modified>
</cp:coreProperties>
</file>